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3" r:id="rId38"/>
    <p:sldId id="294" r:id="rId39"/>
    <p:sldId id="295" r:id="rId40"/>
    <p:sldId id="290"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1E685A71-4B04-475D-A610-5806B14E2ABC}" type="datetimeFigureOut">
              <a:rPr lang="tr-TR" smtClean="0"/>
              <a:pPr/>
              <a:t>23.03.2021</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682B9BF1-38C1-466C-8BC8-A2DE566FBFE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E685A71-4B04-475D-A610-5806B14E2ABC}" type="datetimeFigureOut">
              <a:rPr lang="tr-TR" smtClean="0"/>
              <a:pPr/>
              <a:t>23.03.2021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82B9BF1-38C1-466C-8BC8-A2DE566FBFE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E685A71-4B04-475D-A610-5806B14E2ABC}" type="datetimeFigureOut">
              <a:rPr lang="tr-TR" smtClean="0"/>
              <a:pPr/>
              <a:t>23.03.2021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82B9BF1-38C1-466C-8BC8-A2DE566FBFE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1E685A71-4B04-475D-A610-5806B14E2ABC}" type="datetimeFigureOut">
              <a:rPr lang="tr-TR" smtClean="0"/>
              <a:pPr/>
              <a:t>23.03.2021</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682B9BF1-38C1-466C-8BC8-A2DE566FBFE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1E685A71-4B04-475D-A610-5806B14E2ABC}" type="datetimeFigureOut">
              <a:rPr lang="tr-TR" smtClean="0"/>
              <a:pPr/>
              <a:t>23.03.2021</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682B9BF1-38C1-466C-8BC8-A2DE566FBFE4}"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1E685A71-4B04-475D-A610-5806B14E2ABC}" type="datetimeFigureOut">
              <a:rPr lang="tr-TR" smtClean="0"/>
              <a:pPr/>
              <a:t>23.03.2021</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682B9BF1-38C1-466C-8BC8-A2DE566FBFE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1E685A71-4B04-475D-A610-5806B14E2ABC}" type="datetimeFigureOut">
              <a:rPr lang="tr-TR" smtClean="0"/>
              <a:pPr/>
              <a:t>23.03.2021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682B9BF1-38C1-466C-8BC8-A2DE566FBFE4}"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1E685A71-4B04-475D-A610-5806B14E2ABC}" type="datetimeFigureOut">
              <a:rPr lang="tr-TR" smtClean="0"/>
              <a:pPr/>
              <a:t>23.03.2021</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82B9BF1-38C1-466C-8BC8-A2DE566FBFE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1E685A71-4B04-475D-A610-5806B14E2ABC}" type="datetimeFigureOut">
              <a:rPr lang="tr-TR" smtClean="0"/>
              <a:pPr/>
              <a:t>23.03.2021</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82B9BF1-38C1-466C-8BC8-A2DE566FBFE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1E685A71-4B04-475D-A610-5806B14E2ABC}" type="datetimeFigureOut">
              <a:rPr lang="tr-TR" smtClean="0"/>
              <a:pPr/>
              <a:t>23.03.2021</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82B9BF1-38C1-466C-8BC8-A2DE566FBFE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1E685A71-4B04-475D-A610-5806B14E2ABC}" type="datetimeFigureOut">
              <a:rPr lang="tr-TR" smtClean="0"/>
              <a:pPr/>
              <a:t>23.03.2021</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682B9BF1-38C1-466C-8BC8-A2DE566FBFE4}"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E685A71-4B04-475D-A610-5806B14E2ABC}" type="datetimeFigureOut">
              <a:rPr lang="tr-TR" smtClean="0"/>
              <a:pPr/>
              <a:t>23.03.2021</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82B9BF1-38C1-466C-8BC8-A2DE566FBFE4}"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187624" y="1643051"/>
            <a:ext cx="7651576" cy="4432736"/>
          </a:xfrm>
        </p:spPr>
        <p:txBody>
          <a:bodyPr>
            <a:normAutofit/>
          </a:bodyPr>
          <a:lstStyle/>
          <a:p>
            <a:r>
              <a:rPr lang="tr-TR" dirty="0" smtClean="0"/>
              <a:t/>
            </a:r>
            <a:br>
              <a:rPr lang="tr-TR" dirty="0" smtClean="0"/>
            </a:br>
            <a:r>
              <a:rPr lang="tr-TR" dirty="0"/>
              <a:t/>
            </a:r>
            <a:br>
              <a:rPr lang="tr-TR" dirty="0"/>
            </a:br>
            <a:r>
              <a:rPr lang="tr-TR" dirty="0" smtClean="0"/>
              <a:t/>
            </a:r>
            <a:br>
              <a:rPr lang="tr-TR" dirty="0" smtClean="0"/>
            </a:br>
            <a:r>
              <a:rPr lang="tr-TR" dirty="0"/>
              <a:t> </a:t>
            </a:r>
            <a:r>
              <a:rPr lang="tr-TR" dirty="0" smtClean="0"/>
              <a:t>      </a:t>
            </a:r>
            <a:r>
              <a:rPr lang="tr-TR" dirty="0" smtClean="0"/>
              <a:t>YARDIMLAŞMA VE İŞBİRLİĞİ</a:t>
            </a:r>
            <a:endParaRPr lang="tr-TR" dirty="0"/>
          </a:p>
        </p:txBody>
      </p:sp>
      <p:sp>
        <p:nvSpPr>
          <p:cNvPr id="3" name="2 Alt Başlık"/>
          <p:cNvSpPr>
            <a:spLocks noGrp="1"/>
          </p:cNvSpPr>
          <p:nvPr>
            <p:ph type="subTitle" idx="1"/>
          </p:nvPr>
        </p:nvSpPr>
        <p:spPr>
          <a:xfrm>
            <a:off x="357158" y="214290"/>
            <a:ext cx="8458200" cy="914400"/>
          </a:xfrm>
        </p:spPr>
        <p:txBody>
          <a:bodyPr/>
          <a:lstStyle/>
          <a:p>
            <a:pPr algn="ctr"/>
            <a:endParaRPr lang="tr-TR"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146" name="Picture 2" descr="C:\Documents and Settings\A s u s\Desktop\değeryardım\mevlana-www_degeregitimi_net_.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descr="C:\Documents and Settings\A s u s\Desktop\değeryardım\yardimlasma-siirleri.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descr="C:\Documents and Settings\A s u s\Desktop\değeryardım\dayanisma-slogan-2.jpg"/>
          <p:cNvPicPr>
            <a:picLocks noGrp="1" noChangeAspect="1" noChangeArrowheads="1"/>
          </p:cNvPicPr>
          <p:nvPr>
            <p:ph idx="1"/>
          </p:nvPr>
        </p:nvPicPr>
        <p:blipFill>
          <a:blip r:embed="rId2"/>
          <a:srcRect/>
          <a:stretch>
            <a:fillRect/>
          </a:stretch>
        </p:blipFill>
        <p:spPr bwMode="auto">
          <a:xfrm>
            <a:off x="0" y="0"/>
            <a:ext cx="9144000" cy="671514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solidFill>
                  <a:srgbClr val="FF0000"/>
                </a:solidFill>
                <a:latin typeface="Hand writing Mutlu" pitchFamily="2" charset="0"/>
                <a:cs typeface="Times New Roman" pitchFamily="18" charset="0"/>
              </a:rPr>
              <a:t>YardImlaşma</a:t>
            </a:r>
            <a:r>
              <a:rPr lang="tr-TR" dirty="0" smtClean="0">
                <a:solidFill>
                  <a:srgbClr val="FF0000"/>
                </a:solidFill>
                <a:latin typeface="Hand writing Mutlu" pitchFamily="2" charset="0"/>
                <a:cs typeface="Times New Roman" pitchFamily="18" charset="0"/>
              </a:rPr>
              <a:t>, zorda </a:t>
            </a:r>
            <a:r>
              <a:rPr lang="tr-TR" dirty="0" err="1" smtClean="0">
                <a:solidFill>
                  <a:srgbClr val="FF0000"/>
                </a:solidFill>
                <a:latin typeface="Hand writing Mutlu" pitchFamily="2" charset="0"/>
                <a:cs typeface="Times New Roman" pitchFamily="18" charset="0"/>
              </a:rPr>
              <a:t>olanlarI</a:t>
            </a:r>
            <a:r>
              <a:rPr lang="tr-TR" dirty="0" smtClean="0">
                <a:solidFill>
                  <a:srgbClr val="FF0000"/>
                </a:solidFill>
                <a:latin typeface="Hand writing Mutlu" pitchFamily="2" charset="0"/>
                <a:cs typeface="Times New Roman" pitchFamily="18" charset="0"/>
              </a:rPr>
              <a:t> </a:t>
            </a:r>
            <a:r>
              <a:rPr lang="tr-TR" dirty="0" err="1" smtClean="0">
                <a:solidFill>
                  <a:srgbClr val="FF0000"/>
                </a:solidFill>
                <a:latin typeface="Hand writing Mutlu" pitchFamily="2" charset="0"/>
                <a:cs typeface="Times New Roman" pitchFamily="18" charset="0"/>
              </a:rPr>
              <a:t>hatIrlamaktIr</a:t>
            </a:r>
            <a:r>
              <a:rPr lang="tr-TR" dirty="0" smtClean="0">
                <a:solidFill>
                  <a:srgbClr val="FF0000"/>
                </a:solidFill>
                <a:latin typeface="Hand writing Mutlu" pitchFamily="2" charset="0"/>
                <a:cs typeface="Times New Roman" pitchFamily="18" charset="0"/>
              </a:rPr>
              <a:t>.</a:t>
            </a:r>
            <a:endParaRPr lang="tr-TR" dirty="0"/>
          </a:p>
        </p:txBody>
      </p:sp>
      <p:pic>
        <p:nvPicPr>
          <p:cNvPr id="4" name="Picture 2" descr="C:\Users\acer\Desktop\9.png"/>
          <p:cNvPicPr>
            <a:picLocks noGrp="1" noChangeAspect="1" noChangeArrowheads="1"/>
          </p:cNvPicPr>
          <p:nvPr>
            <p:ph idx="1"/>
          </p:nvPr>
        </p:nvPicPr>
        <p:blipFill>
          <a:blip r:embed="rId2" cstate="print"/>
          <a:srcRect/>
          <a:stretch>
            <a:fillRect/>
          </a:stretch>
        </p:blipFill>
        <p:spPr bwMode="auto">
          <a:xfrm>
            <a:off x="0" y="1357298"/>
            <a:ext cx="9144000" cy="550070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0"/>
            <a:ext cx="8686800" cy="2643182"/>
          </a:xfrm>
        </p:spPr>
        <p:txBody>
          <a:bodyPr>
            <a:normAutofit fontScale="90000"/>
          </a:bodyPr>
          <a:lstStyle/>
          <a:p>
            <a:r>
              <a:rPr lang="tr-TR" dirty="0" smtClean="0">
                <a:latin typeface="Hand writing Mutlu" pitchFamily="2" charset="0"/>
                <a:cs typeface="Times New Roman" pitchFamily="18" charset="0"/>
              </a:rPr>
              <a:t/>
            </a:r>
            <a:br>
              <a:rPr lang="tr-TR" dirty="0" smtClean="0">
                <a:latin typeface="Hand writing Mutlu" pitchFamily="2" charset="0"/>
                <a:cs typeface="Times New Roman" pitchFamily="18" charset="0"/>
              </a:rPr>
            </a:br>
            <a:r>
              <a:rPr lang="tr-TR" dirty="0" smtClean="0">
                <a:latin typeface="Hand writing Mutlu" pitchFamily="2" charset="0"/>
                <a:cs typeface="Times New Roman" pitchFamily="18" charset="0"/>
              </a:rPr>
              <a:t/>
            </a:r>
            <a:br>
              <a:rPr lang="tr-TR" dirty="0" smtClean="0">
                <a:latin typeface="Hand writing Mutlu" pitchFamily="2" charset="0"/>
                <a:cs typeface="Times New Roman" pitchFamily="18" charset="0"/>
              </a:rPr>
            </a:br>
            <a:r>
              <a:rPr lang="tr-TR" dirty="0" err="1" smtClean="0">
                <a:latin typeface="Hand writing Mutlu" pitchFamily="2" charset="0"/>
                <a:cs typeface="Times New Roman" pitchFamily="18" charset="0"/>
              </a:rPr>
              <a:t>YardImlaşmanIın</a:t>
            </a:r>
            <a:r>
              <a:rPr lang="tr-TR" dirty="0" smtClean="0">
                <a:latin typeface="Hand writing Mutlu" pitchFamily="2" charset="0"/>
                <a:cs typeface="Times New Roman" pitchFamily="18" charset="0"/>
              </a:rPr>
              <a:t> yaygın olduğu toplumlarda dostluk </a:t>
            </a:r>
            <a:r>
              <a:rPr lang="tr-TR" dirty="0" err="1" smtClean="0">
                <a:latin typeface="Hand writing Mutlu" pitchFamily="2" charset="0"/>
                <a:cs typeface="Times New Roman" pitchFamily="18" charset="0"/>
              </a:rPr>
              <a:t>duygularIgüçlü</a:t>
            </a:r>
            <a:r>
              <a:rPr lang="tr-TR" dirty="0" smtClean="0">
                <a:latin typeface="Hand writing Mutlu" pitchFamily="2" charset="0"/>
                <a:cs typeface="Times New Roman" pitchFamily="18" charset="0"/>
              </a:rPr>
              <a:t> olur. </a:t>
            </a:r>
            <a:r>
              <a:rPr lang="tr-TR" dirty="0" err="1" smtClean="0">
                <a:latin typeface="Hand writing Mutlu" pitchFamily="2" charset="0"/>
                <a:cs typeface="Times New Roman" pitchFamily="18" charset="0"/>
              </a:rPr>
              <a:t>Fakİrlİk</a:t>
            </a:r>
            <a:r>
              <a:rPr lang="tr-TR" dirty="0" smtClean="0">
                <a:latin typeface="Hand writing Mutlu" pitchFamily="2" charset="0"/>
                <a:cs typeface="Times New Roman" pitchFamily="18" charset="0"/>
              </a:rPr>
              <a:t> ve bununla gelen </a:t>
            </a:r>
            <a:r>
              <a:rPr lang="tr-TR" dirty="0" err="1" smtClean="0">
                <a:latin typeface="Hand writing Mutlu" pitchFamily="2" charset="0"/>
                <a:cs typeface="Times New Roman" pitchFamily="18" charset="0"/>
              </a:rPr>
              <a:t>dİlencİlİk</a:t>
            </a:r>
            <a:r>
              <a:rPr lang="tr-TR" dirty="0" smtClean="0">
                <a:latin typeface="Hand writing Mutlu" pitchFamily="2" charset="0"/>
                <a:cs typeface="Times New Roman" pitchFamily="18" charset="0"/>
              </a:rPr>
              <a:t> ortadan kalkar.</a:t>
            </a:r>
            <a:br>
              <a:rPr lang="tr-TR" dirty="0" smtClean="0">
                <a:latin typeface="Hand writing Mutlu" pitchFamily="2" charset="0"/>
                <a:cs typeface="Times New Roman" pitchFamily="18" charset="0"/>
              </a:rPr>
            </a:br>
            <a:endParaRPr lang="tr-TR" dirty="0"/>
          </a:p>
        </p:txBody>
      </p:sp>
      <p:pic>
        <p:nvPicPr>
          <p:cNvPr id="9218" name="Picture 2" descr="C:\Documents and Settings\A s u s\Desktop\değeryardım\YARDML~1.GIF"/>
          <p:cNvPicPr>
            <a:picLocks noGrp="1" noChangeAspect="1" noChangeArrowheads="1"/>
          </p:cNvPicPr>
          <p:nvPr>
            <p:ph idx="1"/>
          </p:nvPr>
        </p:nvPicPr>
        <p:blipFill>
          <a:blip r:embed="rId2"/>
          <a:srcRect/>
          <a:stretch>
            <a:fillRect/>
          </a:stretch>
        </p:blipFill>
        <p:spPr bwMode="auto">
          <a:xfrm>
            <a:off x="0" y="2285992"/>
            <a:ext cx="8929718" cy="457200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42" name="Picture 2" descr="C:\Documents and Settings\A s u s\Desktop\değeryardım\dayanisma-slogan-5.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0"/>
            <a:ext cx="8686800" cy="6858000"/>
          </a:xfrm>
        </p:spPr>
        <p:txBody>
          <a:bodyPr>
            <a:normAutofit fontScale="92500" lnSpcReduction="10000"/>
          </a:bodyPr>
          <a:lstStyle/>
          <a:p>
            <a:r>
              <a:rPr lang="tr-TR" dirty="0" smtClean="0"/>
              <a:t>İyilik etmek, fenalıktan sakınmak hususunda birbirinizle yardımlaşın günah işlemek ve haddi aşmak üzerinde yardımlaşmayın. </a:t>
            </a:r>
            <a:r>
              <a:rPr lang="tr-TR" dirty="0" err="1" smtClean="0"/>
              <a:t>Maide</a:t>
            </a:r>
            <a:r>
              <a:rPr lang="tr-TR" dirty="0" smtClean="0"/>
              <a:t> Suresi, 2</a:t>
            </a:r>
            <a:br>
              <a:rPr lang="tr-TR" dirty="0" smtClean="0"/>
            </a:br>
            <a:r>
              <a:rPr lang="tr-TR" dirty="0" smtClean="0"/>
              <a:t/>
            </a:r>
            <a:br>
              <a:rPr lang="tr-TR" dirty="0" smtClean="0"/>
            </a:br>
            <a:r>
              <a:rPr lang="tr-TR" dirty="0" smtClean="0"/>
              <a:t>Küçüklerin yardımı olmaksızın hiçbir büyüğün başarıya ulaştığı görülmez Bu, ne küçüğü büyütür, ne de büyüğü küçültür. Cemil Sena</a:t>
            </a:r>
            <a:br>
              <a:rPr lang="tr-TR" dirty="0" smtClean="0"/>
            </a:br>
            <a:r>
              <a:rPr lang="tr-TR" dirty="0" smtClean="0"/>
              <a:t/>
            </a:r>
            <a:br>
              <a:rPr lang="tr-TR" dirty="0" smtClean="0"/>
            </a:br>
            <a:r>
              <a:rPr lang="tr-TR" dirty="0" smtClean="0"/>
              <a:t>Sevmek fiilinden sonra gelen dünyanın en güzel fiili yardım etmektir. V. </a:t>
            </a:r>
            <a:r>
              <a:rPr lang="tr-TR" dirty="0" err="1" smtClean="0"/>
              <a:t>Suttner</a:t>
            </a:r>
            <a:r>
              <a:rPr lang="tr-TR" dirty="0" smtClean="0"/>
              <a:t/>
            </a:r>
            <a:br>
              <a:rPr lang="tr-TR" dirty="0" smtClean="0"/>
            </a:br>
            <a:r>
              <a:rPr lang="tr-TR" dirty="0" smtClean="0"/>
              <a:t/>
            </a:r>
            <a:br>
              <a:rPr lang="tr-TR" dirty="0" smtClean="0"/>
            </a:br>
            <a:r>
              <a:rPr lang="tr-TR" dirty="0" smtClean="0"/>
              <a:t>Size yapılan en ufak bir yardımı sakın unutmayınız, yaptığınız en büyük yardımı ise hiçbir vakit hatırlamayınız. </a:t>
            </a:r>
            <a:r>
              <a:rPr lang="tr-TR" dirty="0" err="1" smtClean="0"/>
              <a:t>Chilon</a:t>
            </a:r>
            <a:r>
              <a:rPr lang="tr-TR" dirty="0" smtClean="0"/>
              <a:t/>
            </a:r>
            <a:br>
              <a:rPr lang="tr-TR" dirty="0" smtClean="0"/>
            </a:br>
            <a:r>
              <a:rPr lang="tr-TR" dirty="0" smtClean="0"/>
              <a:t/>
            </a:r>
            <a:br>
              <a:rPr lang="tr-TR" dirty="0" smtClean="0"/>
            </a:b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0"/>
            <a:ext cx="8686800" cy="1295400"/>
          </a:xfrm>
        </p:spPr>
        <p:txBody>
          <a:bodyPr>
            <a:normAutofit/>
          </a:bodyPr>
          <a:lstStyle/>
          <a:p>
            <a:r>
              <a:rPr lang="tr-TR" dirty="0" err="1" smtClean="0">
                <a:solidFill>
                  <a:srgbClr val="FF0000"/>
                </a:solidFill>
                <a:latin typeface="Hand writing Mutlu" pitchFamily="2" charset="0"/>
                <a:cs typeface="Times New Roman" pitchFamily="18" charset="0"/>
              </a:rPr>
              <a:t>İhtİyaç</a:t>
            </a:r>
            <a:r>
              <a:rPr lang="tr-TR" dirty="0" smtClean="0">
                <a:solidFill>
                  <a:srgbClr val="FF0000"/>
                </a:solidFill>
                <a:latin typeface="Hand writing Mutlu" pitchFamily="2" charset="0"/>
                <a:cs typeface="Times New Roman" pitchFamily="18" charset="0"/>
              </a:rPr>
              <a:t> </a:t>
            </a:r>
            <a:r>
              <a:rPr lang="tr-TR" dirty="0" err="1" smtClean="0">
                <a:solidFill>
                  <a:srgbClr val="FF0000"/>
                </a:solidFill>
                <a:latin typeface="Hand writing Mutlu" pitchFamily="2" charset="0"/>
                <a:cs typeface="Times New Roman" pitchFamily="18" charset="0"/>
              </a:rPr>
              <a:t>halİnde</a:t>
            </a:r>
            <a:r>
              <a:rPr lang="tr-TR" dirty="0" smtClean="0">
                <a:solidFill>
                  <a:srgbClr val="FF0000"/>
                </a:solidFill>
                <a:latin typeface="Hand writing Mutlu" pitchFamily="2" charset="0"/>
                <a:cs typeface="Times New Roman" pitchFamily="18" charset="0"/>
              </a:rPr>
              <a:t> </a:t>
            </a:r>
            <a:r>
              <a:rPr lang="tr-TR" dirty="0" err="1" smtClean="0">
                <a:solidFill>
                  <a:srgbClr val="FF0000"/>
                </a:solidFill>
                <a:latin typeface="Hand writing Mutlu" pitchFamily="2" charset="0"/>
                <a:cs typeface="Times New Roman" pitchFamily="18" charset="0"/>
              </a:rPr>
              <a:t>yardIm</a:t>
            </a:r>
            <a:r>
              <a:rPr lang="tr-TR" dirty="0" smtClean="0">
                <a:solidFill>
                  <a:srgbClr val="FF0000"/>
                </a:solidFill>
                <a:latin typeface="Hand writing Mutlu" pitchFamily="2" charset="0"/>
                <a:cs typeface="Times New Roman" pitchFamily="18" charset="0"/>
              </a:rPr>
              <a:t> etmek, İnsan </a:t>
            </a:r>
            <a:r>
              <a:rPr lang="tr-TR" dirty="0" err="1" smtClean="0">
                <a:solidFill>
                  <a:srgbClr val="FF0000"/>
                </a:solidFill>
                <a:latin typeface="Hand writing Mutlu" pitchFamily="2" charset="0"/>
                <a:cs typeface="Times New Roman" pitchFamily="18" charset="0"/>
              </a:rPr>
              <a:t>doğasInIn</a:t>
            </a:r>
            <a:r>
              <a:rPr lang="tr-TR" dirty="0" smtClean="0">
                <a:solidFill>
                  <a:srgbClr val="FF0000"/>
                </a:solidFill>
                <a:latin typeface="Hand writing Mutlu" pitchFamily="2" charset="0"/>
                <a:cs typeface="Times New Roman" pitchFamily="18" charset="0"/>
              </a:rPr>
              <a:t> </a:t>
            </a:r>
            <a:r>
              <a:rPr lang="tr-TR" dirty="0" err="1" smtClean="0">
                <a:solidFill>
                  <a:srgbClr val="FF0000"/>
                </a:solidFill>
                <a:latin typeface="Hand writing Mutlu" pitchFamily="2" charset="0"/>
                <a:cs typeface="Times New Roman" pitchFamily="18" charset="0"/>
              </a:rPr>
              <a:t>özellİğİdİr</a:t>
            </a:r>
            <a:r>
              <a:rPr lang="tr-TR" dirty="0" smtClean="0">
                <a:solidFill>
                  <a:srgbClr val="FF0000"/>
                </a:solidFill>
                <a:latin typeface="Hand writing Mutlu" pitchFamily="2" charset="0"/>
                <a:cs typeface="Times New Roman" pitchFamily="18" charset="0"/>
              </a:rPr>
              <a:t>.</a:t>
            </a:r>
            <a:endParaRPr lang="tr-TR" dirty="0"/>
          </a:p>
        </p:txBody>
      </p:sp>
      <p:pic>
        <p:nvPicPr>
          <p:cNvPr id="4" name="Picture 2" descr="C:\Users\acer\Desktop\2.jpg"/>
          <p:cNvPicPr>
            <a:picLocks noGrp="1" noChangeAspect="1" noChangeArrowheads="1"/>
          </p:cNvPicPr>
          <p:nvPr>
            <p:ph idx="1"/>
          </p:nvPr>
        </p:nvPicPr>
        <p:blipFill>
          <a:blip r:embed="rId2" cstate="print"/>
          <a:srcRect/>
          <a:stretch>
            <a:fillRect/>
          </a:stretch>
        </p:blipFill>
        <p:spPr bwMode="auto">
          <a:xfrm>
            <a:off x="0" y="1428736"/>
            <a:ext cx="9144000" cy="542926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686800" cy="1357298"/>
          </a:xfrm>
        </p:spPr>
        <p:txBody>
          <a:bodyPr>
            <a:normAutofit/>
          </a:bodyPr>
          <a:lstStyle/>
          <a:p>
            <a:r>
              <a:rPr lang="tr-TR" dirty="0" smtClean="0"/>
              <a:t>YARDIM ETMEK SADECE İNSANA ÖZGÜ DEĞİLDİR</a:t>
            </a:r>
            <a:endParaRPr lang="tr-TR" dirty="0"/>
          </a:p>
        </p:txBody>
      </p:sp>
      <p:pic>
        <p:nvPicPr>
          <p:cNvPr id="11266" name="Picture 2" descr="C:\Documents and Settings\A s u s\Desktop\değeryardım\yardimlasma1.jpg"/>
          <p:cNvPicPr>
            <a:picLocks noGrp="1" noChangeAspect="1" noChangeArrowheads="1"/>
          </p:cNvPicPr>
          <p:nvPr>
            <p:ph idx="1"/>
          </p:nvPr>
        </p:nvPicPr>
        <p:blipFill>
          <a:blip r:embed="rId2"/>
          <a:srcRect/>
          <a:stretch>
            <a:fillRect/>
          </a:stretch>
        </p:blipFill>
        <p:spPr bwMode="auto">
          <a:xfrm>
            <a:off x="0" y="1142984"/>
            <a:ext cx="9144000" cy="571501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42852"/>
            <a:ext cx="8686800" cy="1152548"/>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ANNESİZ YAVRU KEDİLERİ, KÖPEK EMZİRİYOR</a:t>
            </a:r>
            <a:br>
              <a:rPr lang="tr-TR" b="1" dirty="0" smtClean="0"/>
            </a:br>
            <a:r>
              <a:rPr lang="tr-TR" dirty="0" smtClean="0"/>
              <a:t> </a:t>
            </a:r>
            <a:br>
              <a:rPr lang="tr-TR" dirty="0" smtClean="0"/>
            </a:br>
            <a:endParaRPr lang="tr-TR" dirty="0"/>
          </a:p>
        </p:txBody>
      </p:sp>
      <p:pic>
        <p:nvPicPr>
          <p:cNvPr id="12290" name="Picture 2" descr="C:\Documents and Settings\A s u s\Desktop\değeryardım\kopekemziriyo.jpg"/>
          <p:cNvPicPr>
            <a:picLocks noGrp="1" noChangeAspect="1" noChangeArrowheads="1"/>
          </p:cNvPicPr>
          <p:nvPr>
            <p:ph idx="1"/>
          </p:nvPr>
        </p:nvPicPr>
        <p:blipFill>
          <a:blip r:embed="rId2"/>
          <a:srcRect/>
          <a:stretch>
            <a:fillRect/>
          </a:stretch>
        </p:blipFill>
        <p:spPr bwMode="auto">
          <a:xfrm>
            <a:off x="285720" y="1071546"/>
            <a:ext cx="8715436" cy="578645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yardImlaşmanIn</a:t>
            </a:r>
            <a:r>
              <a:rPr lang="tr-TR" dirty="0" smtClean="0"/>
              <a:t> önemi nedir?</a:t>
            </a:r>
            <a:br>
              <a:rPr lang="tr-TR" dirty="0" smtClean="0"/>
            </a:br>
            <a:endParaRPr lang="tr-TR" dirty="0"/>
          </a:p>
        </p:txBody>
      </p:sp>
      <p:sp>
        <p:nvSpPr>
          <p:cNvPr id="3" name="2 İçerik Yer Tutucusu"/>
          <p:cNvSpPr>
            <a:spLocks noGrp="1"/>
          </p:cNvSpPr>
          <p:nvPr>
            <p:ph idx="1"/>
          </p:nvPr>
        </p:nvSpPr>
        <p:spPr/>
        <p:txBody>
          <a:bodyPr>
            <a:normAutofit/>
          </a:bodyPr>
          <a:lstStyle/>
          <a:p>
            <a:r>
              <a:rPr lang="tr-TR" dirty="0" smtClean="0"/>
              <a:t>Yardımlaşma ve yardımseverlik, önemli ve yaygın bir toplumsal değerdir. Toplumsal hayatta karşılaşılan ve çözümünde zorlanılan problemler, yardımlaşma yoluyla kolaylıkla çözülür. İnsanlar çok farklı konularda birilerine yardım edebilirler. Yardım ilişkisinde taraflardan birisini yardımsever, diğer tarafı ise yardıma muhtaç kesim oluşturur.</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solidFill>
                  <a:srgbClr val="0070C0"/>
                </a:solidFill>
                <a:latin typeface="Hand writing Mutlu" pitchFamily="2" charset="0"/>
                <a:cs typeface="Times New Roman" pitchFamily="18" charset="0"/>
              </a:rPr>
              <a:t>YardImlaşma</a:t>
            </a:r>
            <a:r>
              <a:rPr lang="tr-TR" dirty="0" smtClean="0">
                <a:solidFill>
                  <a:srgbClr val="0070C0"/>
                </a:solidFill>
                <a:latin typeface="Hand writing Mutlu" pitchFamily="2" charset="0"/>
                <a:cs typeface="Times New Roman" pitchFamily="18" charset="0"/>
              </a:rPr>
              <a:t>, güç </a:t>
            </a:r>
            <a:r>
              <a:rPr lang="tr-TR" dirty="0" err="1" smtClean="0">
                <a:solidFill>
                  <a:srgbClr val="0070C0"/>
                </a:solidFill>
                <a:latin typeface="Hand writing Mutlu" pitchFamily="2" charset="0"/>
                <a:cs typeface="Times New Roman" pitchFamily="18" charset="0"/>
              </a:rPr>
              <a:t>bİrlİğİ</a:t>
            </a:r>
            <a:r>
              <a:rPr lang="tr-TR" dirty="0" smtClean="0">
                <a:solidFill>
                  <a:srgbClr val="0070C0"/>
                </a:solidFill>
                <a:latin typeface="Hand writing Mutlu" pitchFamily="2" charset="0"/>
                <a:cs typeface="Times New Roman" pitchFamily="18" charset="0"/>
              </a:rPr>
              <a:t> </a:t>
            </a:r>
            <a:r>
              <a:rPr lang="tr-TR" dirty="0" err="1" smtClean="0">
                <a:solidFill>
                  <a:srgbClr val="0070C0"/>
                </a:solidFill>
                <a:latin typeface="Hand writing Mutlu" pitchFamily="2" charset="0"/>
                <a:cs typeface="Times New Roman" pitchFamily="18" charset="0"/>
              </a:rPr>
              <a:t>yapmaktIr</a:t>
            </a:r>
            <a:r>
              <a:rPr lang="tr-TR" dirty="0" smtClean="0">
                <a:solidFill>
                  <a:srgbClr val="0070C0"/>
                </a:solidFill>
                <a:latin typeface="Hand writing Mutlu" pitchFamily="2" charset="0"/>
                <a:cs typeface="Times New Roman" pitchFamily="18" charset="0"/>
              </a:rPr>
              <a:t>.</a:t>
            </a:r>
            <a:endParaRPr lang="tr-TR"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0" y="1214422"/>
            <a:ext cx="9143999" cy="564357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0"/>
            <a:ext cx="8686800" cy="1295400"/>
          </a:xfrm>
        </p:spPr>
        <p:txBody>
          <a:bodyPr>
            <a:normAutofit fontScale="90000"/>
          </a:bodyPr>
          <a:lstStyle/>
          <a:p>
            <a:r>
              <a:rPr lang="tr-TR" b="1" i="1" dirty="0" smtClean="0">
                <a:solidFill>
                  <a:schemeClr val="accent2"/>
                </a:solidFill>
              </a:rPr>
              <a:t>DÜŞERSEM ELİMİ TUT,BİR GÜN BEN DE SENİN ELİNİ TUTARIM</a:t>
            </a:r>
            <a:r>
              <a:rPr lang="tr-TR" dirty="0" smtClean="0">
                <a:solidFill>
                  <a:schemeClr val="accent2"/>
                </a:solidFill>
              </a:rPr>
              <a:t>.</a:t>
            </a:r>
            <a:br>
              <a:rPr lang="tr-TR" dirty="0" smtClean="0">
                <a:solidFill>
                  <a:schemeClr val="accent2"/>
                </a:solidFill>
              </a:rPr>
            </a:br>
            <a:endParaRPr lang="tr-TR" dirty="0"/>
          </a:p>
        </p:txBody>
      </p:sp>
      <p:pic>
        <p:nvPicPr>
          <p:cNvPr id="4" name="4 Resim" descr="help.gif"/>
          <p:cNvPicPr>
            <a:picLocks noGrp="1" noChangeAspect="1"/>
          </p:cNvPicPr>
          <p:nvPr>
            <p:ph idx="1"/>
          </p:nvPr>
        </p:nvPicPr>
        <p:blipFill>
          <a:blip r:embed="rId2"/>
          <a:srcRect/>
          <a:stretch>
            <a:fillRect/>
          </a:stretch>
        </p:blipFill>
        <p:spPr bwMode="auto">
          <a:xfrm>
            <a:off x="0" y="1571612"/>
            <a:ext cx="8572559" cy="5072098"/>
          </a:xfrm>
          <a:prstGeom prst="rect">
            <a:avLst/>
          </a:prstGeom>
          <a:noFill/>
          <a:ln w="9525">
            <a:noFill/>
            <a:miter lim="800000"/>
            <a:headEnd/>
            <a:tailEnd/>
          </a:ln>
        </p:spPr>
      </p:pic>
      <p:sp>
        <p:nvSpPr>
          <p:cNvPr id="5" name="4 Dikdörtgen"/>
          <p:cNvSpPr/>
          <p:nvPr/>
        </p:nvSpPr>
        <p:spPr>
          <a:xfrm>
            <a:off x="357158" y="1142984"/>
            <a:ext cx="7786742" cy="1569660"/>
          </a:xfrm>
          <a:prstGeom prst="rect">
            <a:avLst/>
          </a:prstGeom>
        </p:spPr>
        <p:txBody>
          <a:bodyPr wrap="square">
            <a:spAutoFit/>
          </a:bodyPr>
          <a:lstStyle/>
          <a:p>
            <a:r>
              <a:rPr lang="tr-TR" sz="4800" spc="-100" dirty="0">
                <a:ln w="3200">
                  <a:solidFill>
                    <a:schemeClr val="bg2">
                      <a:shade val="75000"/>
                      <a:alpha val="25000"/>
                    </a:schemeClr>
                  </a:solidFill>
                  <a:prstDash val="solid"/>
                  <a:round/>
                </a:ln>
                <a:solidFill>
                  <a:srgbClr val="FF0000"/>
                </a:solidFill>
                <a:effectLst>
                  <a:outerShdw blurRad="50800" dist="38100" dir="13500000" algn="br" rotWithShape="0">
                    <a:schemeClr val="bg1">
                      <a:alpha val="40000"/>
                    </a:schemeClr>
                  </a:outerShdw>
                </a:effectLst>
              </a:rPr>
              <a:t>YARDIMLAŞMA  ve İŞBİRLİĞİ</a:t>
            </a:r>
            <a:endParaRPr lang="tr-TR" sz="48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800" dirty="0" smtClean="0"/>
              <a:t>BİRLİKTEN KUVVET DOĞAR</a:t>
            </a:r>
            <a:endParaRPr lang="tr-TR" sz="4800" dirty="0"/>
          </a:p>
        </p:txBody>
      </p:sp>
      <p:pic>
        <p:nvPicPr>
          <p:cNvPr id="4" name="3 İçerik Yer Tutucusu" descr="yarder.gif"/>
          <p:cNvPicPr>
            <a:picLocks noGrp="1" noChangeAspect="1"/>
          </p:cNvPicPr>
          <p:nvPr>
            <p:ph idx="1"/>
          </p:nvPr>
        </p:nvPicPr>
        <p:blipFill>
          <a:blip r:embed="rId2"/>
          <a:srcRect/>
          <a:stretch>
            <a:fillRect/>
          </a:stretch>
        </p:blipFill>
        <p:spPr>
          <a:xfrm>
            <a:off x="142844" y="1214422"/>
            <a:ext cx="9001156" cy="5643577"/>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 BİRLİĞİNE EN ANLAMLI ÖRNEK</a:t>
            </a:r>
            <a:endParaRPr lang="tr-TR" dirty="0"/>
          </a:p>
        </p:txBody>
      </p:sp>
      <p:pic>
        <p:nvPicPr>
          <p:cNvPr id="13314" name="Picture 2" descr="C:\Documents and Settings\A s u s\Desktop\değeryardım\yardimlasma.bmp"/>
          <p:cNvPicPr>
            <a:picLocks noGrp="1" noChangeAspect="1" noChangeArrowheads="1"/>
          </p:cNvPicPr>
          <p:nvPr>
            <p:ph idx="1"/>
          </p:nvPr>
        </p:nvPicPr>
        <p:blipFill>
          <a:blip r:embed="rId2"/>
          <a:srcRect/>
          <a:stretch>
            <a:fillRect/>
          </a:stretch>
        </p:blipFill>
        <p:spPr bwMode="auto">
          <a:xfrm>
            <a:off x="0" y="1285860"/>
            <a:ext cx="9144000" cy="557214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BENCİLLİĞİN BİTTİĞİ YERDE YARDIMLAŞMA BAŞLAR</a:t>
            </a:r>
            <a:endParaRPr lang="tr-TR" dirty="0"/>
          </a:p>
        </p:txBody>
      </p:sp>
      <p:pic>
        <p:nvPicPr>
          <p:cNvPr id="4" name="Picture 5" descr="300780_10150367722759228_588259227_7997361_1235011837_n"/>
          <p:cNvPicPr>
            <a:picLocks noGrp="1" noChangeAspect="1" noChangeArrowheads="1"/>
          </p:cNvPicPr>
          <p:nvPr>
            <p:ph idx="1"/>
          </p:nvPr>
        </p:nvPicPr>
        <p:blipFill>
          <a:blip r:embed="rId2"/>
          <a:srcRect/>
          <a:stretch>
            <a:fillRect/>
          </a:stretch>
        </p:blipFill>
        <p:spPr>
          <a:xfrm>
            <a:off x="357158" y="1659731"/>
            <a:ext cx="8786842" cy="5198269"/>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0"/>
            <a:ext cx="3624258" cy="6080125"/>
          </a:xfrm>
        </p:spPr>
        <p:txBody>
          <a:bodyPr>
            <a:normAutofit fontScale="77500" lnSpcReduction="20000"/>
          </a:bodyPr>
          <a:lstStyle/>
          <a:p>
            <a:r>
              <a:rPr lang="tr-TR" sz="3100" b="1" dirty="0" smtClean="0">
                <a:solidFill>
                  <a:schemeClr val="bg2">
                    <a:lumMod val="10000"/>
                  </a:schemeClr>
                </a:solidFill>
              </a:rPr>
              <a:t>Ey Ahali!..</a:t>
            </a:r>
            <a:br>
              <a:rPr lang="tr-TR" sz="3100" b="1" dirty="0" smtClean="0">
                <a:solidFill>
                  <a:schemeClr val="bg2">
                    <a:lumMod val="10000"/>
                  </a:schemeClr>
                </a:solidFill>
              </a:rPr>
            </a:br>
            <a:r>
              <a:rPr lang="tr-TR" sz="3100" b="1" dirty="0" smtClean="0">
                <a:solidFill>
                  <a:schemeClr val="bg2">
                    <a:lumMod val="10000"/>
                  </a:schemeClr>
                </a:solidFill>
              </a:rPr>
              <a:t>Duyduk duymadık demeyin,</a:t>
            </a:r>
            <a:br>
              <a:rPr lang="tr-TR" sz="3100" b="1" dirty="0" smtClean="0">
                <a:solidFill>
                  <a:schemeClr val="bg2">
                    <a:lumMod val="10000"/>
                  </a:schemeClr>
                </a:solidFill>
              </a:rPr>
            </a:br>
            <a:r>
              <a:rPr lang="tr-TR" sz="3100" b="1" dirty="0" smtClean="0">
                <a:solidFill>
                  <a:schemeClr val="bg2">
                    <a:lumMod val="10000"/>
                  </a:schemeClr>
                </a:solidFill>
              </a:rPr>
              <a:t>Bir çocuk kayboldu!..</a:t>
            </a:r>
            <a:br>
              <a:rPr lang="tr-TR" sz="3100" b="1" dirty="0" smtClean="0">
                <a:solidFill>
                  <a:schemeClr val="bg2">
                    <a:lumMod val="10000"/>
                  </a:schemeClr>
                </a:solidFill>
              </a:rPr>
            </a:br>
            <a:r>
              <a:rPr lang="tr-TR" sz="3100" b="1" dirty="0" smtClean="0">
                <a:solidFill>
                  <a:schemeClr val="bg2">
                    <a:lumMod val="10000"/>
                  </a:schemeClr>
                </a:solidFill>
              </a:rPr>
              <a:t>Elinde defne dalı,</a:t>
            </a:r>
            <a:br>
              <a:rPr lang="tr-TR" sz="3100" b="1" dirty="0" smtClean="0">
                <a:solidFill>
                  <a:schemeClr val="bg2">
                    <a:lumMod val="10000"/>
                  </a:schemeClr>
                </a:solidFill>
              </a:rPr>
            </a:br>
            <a:r>
              <a:rPr lang="tr-TR" sz="3100" b="1" dirty="0" smtClean="0">
                <a:solidFill>
                  <a:schemeClr val="bg2">
                    <a:lumMod val="10000"/>
                  </a:schemeClr>
                </a:solidFill>
              </a:rPr>
              <a:t>Parmakları tan yeli,</a:t>
            </a:r>
            <a:br>
              <a:rPr lang="tr-TR" sz="3100" b="1" dirty="0" smtClean="0">
                <a:solidFill>
                  <a:schemeClr val="bg2">
                    <a:lumMod val="10000"/>
                  </a:schemeClr>
                </a:solidFill>
              </a:rPr>
            </a:br>
            <a:r>
              <a:rPr lang="tr-TR" sz="3100" b="1" dirty="0" smtClean="0">
                <a:solidFill>
                  <a:schemeClr val="bg2">
                    <a:lumMod val="10000"/>
                  </a:schemeClr>
                </a:solidFill>
              </a:rPr>
              <a:t>... Saçları darmadağınık,</a:t>
            </a:r>
            <a:br>
              <a:rPr lang="tr-TR" sz="3100" b="1" dirty="0" smtClean="0">
                <a:solidFill>
                  <a:schemeClr val="bg2">
                    <a:lumMod val="10000"/>
                  </a:schemeClr>
                </a:solidFill>
              </a:rPr>
            </a:br>
            <a:r>
              <a:rPr lang="tr-TR" sz="3100" b="1" dirty="0" smtClean="0">
                <a:solidFill>
                  <a:schemeClr val="bg2">
                    <a:lumMod val="10000"/>
                  </a:schemeClr>
                </a:solidFill>
              </a:rPr>
              <a:t>Dalgalanır yağmur içinde...</a:t>
            </a:r>
            <a:br>
              <a:rPr lang="tr-TR" sz="3100" b="1" dirty="0" smtClean="0">
                <a:solidFill>
                  <a:schemeClr val="bg2">
                    <a:lumMod val="10000"/>
                  </a:schemeClr>
                </a:solidFill>
              </a:rPr>
            </a:br>
            <a:r>
              <a:rPr lang="tr-TR" sz="3100" b="1" dirty="0" smtClean="0">
                <a:solidFill>
                  <a:schemeClr val="bg2">
                    <a:lumMod val="10000"/>
                  </a:schemeClr>
                </a:solidFill>
              </a:rPr>
              <a:t>Bulup getirene, </a:t>
            </a:r>
            <a:br>
              <a:rPr lang="tr-TR" sz="3100" b="1" dirty="0" smtClean="0">
                <a:solidFill>
                  <a:schemeClr val="bg2">
                    <a:lumMod val="10000"/>
                  </a:schemeClr>
                </a:solidFill>
              </a:rPr>
            </a:br>
            <a:r>
              <a:rPr lang="tr-TR" sz="3100" b="1" dirty="0" smtClean="0">
                <a:solidFill>
                  <a:schemeClr val="bg2">
                    <a:lumMod val="10000"/>
                  </a:schemeClr>
                </a:solidFill>
              </a:rPr>
              <a:t>Görüp haber verene,</a:t>
            </a:r>
            <a:br>
              <a:rPr lang="tr-TR" sz="3100" b="1" dirty="0" smtClean="0">
                <a:solidFill>
                  <a:schemeClr val="bg2">
                    <a:lumMod val="10000"/>
                  </a:schemeClr>
                </a:solidFill>
              </a:rPr>
            </a:br>
            <a:r>
              <a:rPr lang="tr-TR" sz="3100" b="1" dirty="0" smtClean="0">
                <a:solidFill>
                  <a:schemeClr val="bg2">
                    <a:lumMod val="10000"/>
                  </a:schemeClr>
                </a:solidFill>
              </a:rPr>
              <a:t>Aydınlık yepyeni bir dünya verilecektir!..</a:t>
            </a:r>
            <a:br>
              <a:rPr lang="tr-TR" sz="3100" b="1" dirty="0" smtClean="0">
                <a:solidFill>
                  <a:schemeClr val="bg2">
                    <a:lumMod val="10000"/>
                  </a:schemeClr>
                </a:solidFill>
              </a:rPr>
            </a:br>
            <a:r>
              <a:rPr lang="tr-TR" sz="3100" b="1" dirty="0" smtClean="0">
                <a:solidFill>
                  <a:schemeClr val="bg2">
                    <a:lumMod val="10000"/>
                  </a:schemeClr>
                </a:solidFill>
              </a:rPr>
              <a:t>Ey ahali; bulan var mı, gören var mı?</a:t>
            </a:r>
            <a:br>
              <a:rPr lang="tr-TR" sz="3100" b="1" dirty="0" smtClean="0">
                <a:solidFill>
                  <a:schemeClr val="bg2">
                    <a:lumMod val="10000"/>
                  </a:schemeClr>
                </a:solidFill>
              </a:rPr>
            </a:br>
            <a:r>
              <a:rPr lang="tr-TR" sz="3100" b="1" dirty="0" smtClean="0">
                <a:solidFill>
                  <a:schemeClr val="bg2">
                    <a:lumMod val="10000"/>
                  </a:schemeClr>
                </a:solidFill>
              </a:rPr>
              <a:t>İyiye, doğruya, güzele selam durulacaktır!..</a:t>
            </a:r>
            <a:br>
              <a:rPr lang="tr-TR" sz="3100" b="1" dirty="0" smtClean="0">
                <a:solidFill>
                  <a:schemeClr val="bg2">
                    <a:lumMod val="10000"/>
                  </a:schemeClr>
                </a:solidFill>
              </a:rPr>
            </a:br>
            <a:r>
              <a:rPr lang="tr-TR" sz="3100" b="1" dirty="0" smtClean="0">
                <a:solidFill>
                  <a:schemeClr val="bg2">
                    <a:lumMod val="10000"/>
                  </a:schemeClr>
                </a:solidFill>
              </a:rPr>
              <a:t/>
            </a:r>
            <a:br>
              <a:rPr lang="tr-TR" sz="3100" b="1" dirty="0" smtClean="0">
                <a:solidFill>
                  <a:schemeClr val="bg2">
                    <a:lumMod val="10000"/>
                  </a:schemeClr>
                </a:solidFill>
              </a:rPr>
            </a:br>
            <a:r>
              <a:rPr lang="tr-TR" sz="3100" b="1" dirty="0" smtClean="0">
                <a:solidFill>
                  <a:schemeClr val="bg2">
                    <a:lumMod val="10000"/>
                  </a:schemeClr>
                </a:solidFill>
              </a:rPr>
              <a:t>Yahya KEMAL</a:t>
            </a:r>
          </a:p>
          <a:p>
            <a:pPr eaLnBrk="0" hangingPunct="0"/>
            <a:endParaRPr lang="tr-TR" b="1" dirty="0" smtClean="0">
              <a:solidFill>
                <a:schemeClr val="bg2">
                  <a:lumMod val="50000"/>
                </a:schemeClr>
              </a:solidFill>
              <a:latin typeface="Constantia" pitchFamily="18" charset="0"/>
            </a:endParaRPr>
          </a:p>
          <a:p>
            <a:endParaRPr lang="tr-TR" dirty="0"/>
          </a:p>
        </p:txBody>
      </p:sp>
      <p:pic>
        <p:nvPicPr>
          <p:cNvPr id="4" name="Picture 4" descr="317765_279009145466909_212433265457831_909222_914246333_n"/>
          <p:cNvPicPr>
            <a:picLocks noChangeAspect="1" noChangeArrowheads="1"/>
          </p:cNvPicPr>
          <p:nvPr/>
        </p:nvPicPr>
        <p:blipFill>
          <a:blip r:embed="rId2"/>
          <a:srcRect/>
          <a:stretch>
            <a:fillRect/>
          </a:stretch>
        </p:blipFill>
        <p:spPr bwMode="auto">
          <a:xfrm>
            <a:off x="3857620" y="1"/>
            <a:ext cx="5286380" cy="66754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0"/>
            <a:ext cx="8686800" cy="1785926"/>
          </a:xfrm>
        </p:spPr>
        <p:txBody>
          <a:bodyPr>
            <a:normAutofit fontScale="90000"/>
          </a:bodyPr>
          <a:lstStyle/>
          <a:p>
            <a:r>
              <a:rPr lang="tr-TR" b="1" dirty="0" smtClean="0">
                <a:solidFill>
                  <a:schemeClr val="hlink"/>
                </a:solidFill>
                <a:latin typeface="Microsoft Sans Serif" pitchFamily="34" charset="0"/>
              </a:rPr>
              <a:t/>
            </a:r>
            <a:br>
              <a:rPr lang="tr-TR" b="1" dirty="0" smtClean="0">
                <a:solidFill>
                  <a:schemeClr val="hlink"/>
                </a:solidFill>
                <a:latin typeface="Microsoft Sans Serif" pitchFamily="34" charset="0"/>
              </a:rPr>
            </a:br>
            <a:r>
              <a:rPr lang="tr-TR" b="1" dirty="0" smtClean="0">
                <a:solidFill>
                  <a:schemeClr val="hlink"/>
                </a:solidFill>
                <a:latin typeface="Microsoft Sans Serif" pitchFamily="34" charset="0"/>
              </a:rPr>
              <a:t>Bir el versen, bir dokunsan bir de kocaman yürekli İNSAN olsan...! Ne iyi olurdu ey vicdan..! </a:t>
            </a:r>
            <a:br>
              <a:rPr lang="tr-TR" b="1" dirty="0" smtClean="0">
                <a:solidFill>
                  <a:schemeClr val="hlink"/>
                </a:solidFill>
                <a:latin typeface="Microsoft Sans Serif" pitchFamily="34" charset="0"/>
              </a:rPr>
            </a:br>
            <a:endParaRPr lang="tr-TR" dirty="0"/>
          </a:p>
        </p:txBody>
      </p:sp>
      <p:pic>
        <p:nvPicPr>
          <p:cNvPr id="4" name="Picture 4" descr="299935_279013888799768_212433265457831_909228_807809207_n"/>
          <p:cNvPicPr>
            <a:picLocks noGrp="1" noChangeAspect="1" noChangeArrowheads="1"/>
          </p:cNvPicPr>
          <p:nvPr>
            <p:ph idx="1"/>
          </p:nvPr>
        </p:nvPicPr>
        <p:blipFill>
          <a:blip r:embed="rId2"/>
          <a:srcRect/>
          <a:stretch>
            <a:fillRect/>
          </a:stretch>
        </p:blipFill>
        <p:spPr bwMode="auto">
          <a:xfrm>
            <a:off x="0" y="1643050"/>
            <a:ext cx="6315075" cy="500065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0"/>
            <a:ext cx="8686800" cy="6858000"/>
          </a:xfrm>
        </p:spPr>
        <p:txBody>
          <a:bodyPr>
            <a:normAutofit fontScale="77500" lnSpcReduction="20000"/>
          </a:bodyPr>
          <a:lstStyle/>
          <a:p>
            <a:r>
              <a:rPr lang="tr-TR" b="1" dirty="0" smtClean="0"/>
              <a:t>Yardım Yapılırken Dikkat Edilmesi Gereken Hususlar:</a:t>
            </a:r>
          </a:p>
          <a:p>
            <a:r>
              <a:rPr lang="tr-TR" dirty="0" smtClean="0"/>
              <a:t>1. Yardım Allah rızası için yapılır. Allah rızası gözetilmeden yapılan iyilikte </a:t>
            </a:r>
            <a:r>
              <a:rPr lang="tr-TR" dirty="0" err="1" smtClean="0"/>
              <a:t>riyâ</a:t>
            </a:r>
            <a:r>
              <a:rPr lang="tr-TR" dirty="0" smtClean="0"/>
              <a:t> ve gösteriş, yada çıkar düşüncesi vardır</a:t>
            </a:r>
          </a:p>
          <a:p>
            <a:r>
              <a:rPr lang="tr-TR" dirty="0" smtClean="0"/>
              <a:t>2. Yardım yapılacağı sırada gerçekten yoksul olan kişiler aranmalıdır. Ancak hayâ sahibi yoksullar, yoksulluklarını belli etmez. Yardım yapacakların, bunlar gibilerini bulup, haysiyetlerini bozmadan yardım etmelidirler.</a:t>
            </a:r>
          </a:p>
          <a:p>
            <a:r>
              <a:rPr lang="tr-TR" dirty="0" smtClean="0"/>
              <a:t>3. Kötü, işe yaramaz mallar yardım olarak başkalarına verilmez.</a:t>
            </a:r>
          </a:p>
          <a:p>
            <a:r>
              <a:rPr lang="tr-TR" dirty="0" smtClean="0"/>
              <a:t>4. Yapılan yardım hiç bir zaman başa kakılmamalıdır, aksi takdirde yapılan yardımın sevabı olmaz.</a:t>
            </a:r>
          </a:p>
          <a:p>
            <a:r>
              <a:rPr lang="tr-TR" dirty="0" smtClean="0"/>
              <a:t>5. Yoksulun halinden anlamalı ve ona iyi davranmalıdır.</a:t>
            </a:r>
          </a:p>
          <a:p>
            <a:r>
              <a:rPr lang="tr-TR" dirty="0" smtClean="0"/>
              <a:t>6. Hiç bir yardım küçük görülmemelidir.</a:t>
            </a:r>
          </a:p>
          <a:p>
            <a:r>
              <a:rPr lang="tr-TR" dirty="0" smtClean="0"/>
              <a:t>7. İyilik ve yardımda bulunacak kişi bunu zamanında yapmalıdır. Zamanında yapılmayan yardım, ihtiyacı karşılamaktan uzaklaşır.</a:t>
            </a:r>
          </a:p>
          <a:p>
            <a:r>
              <a:rPr lang="tr-TR" dirty="0" smtClean="0"/>
              <a:t>8. Yardım yapılırken gizliliğe önem verilmelidir. Ancak zekat gibi farz olan ibadetlerde açıklık esastır.</a:t>
            </a:r>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4338" name="Picture 2" descr="C:\Documents and Settings\A s u s\Desktop\değeryardım\imagesCAO4XKVJ.jpg"/>
          <p:cNvPicPr>
            <a:picLocks noGrp="1" noChangeAspect="1" noChangeArrowheads="1"/>
          </p:cNvPicPr>
          <p:nvPr>
            <p:ph idx="1"/>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0"/>
            <a:ext cx="8686800" cy="6858000"/>
          </a:xfrm>
        </p:spPr>
        <p:txBody>
          <a:bodyPr>
            <a:normAutofit fontScale="70000" lnSpcReduction="20000"/>
          </a:bodyPr>
          <a:lstStyle/>
          <a:p>
            <a:r>
              <a:rPr lang="tr-TR" sz="3800" b="1" dirty="0" smtClean="0"/>
              <a:t>Y</a:t>
            </a:r>
            <a:r>
              <a:rPr lang="tr-TR" sz="3800" dirty="0" smtClean="0"/>
              <a:t>arışır durur koşuşuruz imdada</a:t>
            </a:r>
            <a:br>
              <a:rPr lang="tr-TR" sz="3800" dirty="0" smtClean="0"/>
            </a:br>
            <a:r>
              <a:rPr lang="tr-TR" sz="3800" b="1" dirty="0" smtClean="0"/>
              <a:t>A</a:t>
            </a:r>
            <a:r>
              <a:rPr lang="tr-TR" sz="3800" dirty="0" smtClean="0"/>
              <a:t>şk ile doludur milletim derde ve dermana</a:t>
            </a:r>
            <a:br>
              <a:rPr lang="tr-TR" sz="3800" dirty="0" smtClean="0"/>
            </a:br>
            <a:r>
              <a:rPr lang="tr-TR" sz="3800" b="1" dirty="0" smtClean="0"/>
              <a:t>R</a:t>
            </a:r>
            <a:r>
              <a:rPr lang="tr-TR" sz="3800" dirty="0" smtClean="0"/>
              <a:t>ahat bir gelecek ve dürüst olan Dünyaya</a:t>
            </a:r>
            <a:br>
              <a:rPr lang="tr-TR" sz="3800" dirty="0" smtClean="0"/>
            </a:br>
            <a:r>
              <a:rPr lang="tr-TR" sz="3800" b="1" dirty="0" smtClean="0"/>
              <a:t>D</a:t>
            </a:r>
            <a:r>
              <a:rPr lang="tr-TR" sz="3800" dirty="0" smtClean="0"/>
              <a:t>ost eli uzatır </a:t>
            </a:r>
            <a:r>
              <a:rPr lang="tr-TR" sz="3800" dirty="0" err="1" smtClean="0"/>
              <a:t>türk</a:t>
            </a:r>
            <a:r>
              <a:rPr lang="tr-TR" sz="3800" dirty="0" smtClean="0"/>
              <a:t> kardeşim yarına.</a:t>
            </a:r>
            <a:br>
              <a:rPr lang="tr-TR" sz="3800" dirty="0" smtClean="0"/>
            </a:br>
            <a:r>
              <a:rPr lang="tr-TR" sz="3800" b="1" dirty="0" smtClean="0"/>
              <a:t>ı</a:t>
            </a:r>
            <a:r>
              <a:rPr lang="tr-TR" sz="3800" dirty="0" smtClean="0"/>
              <a:t>şık saçan gözlerle her yerde</a:t>
            </a:r>
            <a:br>
              <a:rPr lang="tr-TR" sz="3800" dirty="0" smtClean="0"/>
            </a:br>
            <a:r>
              <a:rPr lang="tr-TR" sz="3800" b="1" dirty="0" smtClean="0"/>
              <a:t>M</a:t>
            </a:r>
            <a:r>
              <a:rPr lang="tr-TR" sz="3800" dirty="0" smtClean="0"/>
              <a:t>utludur gençliğim gelecek ufuklara</a:t>
            </a:r>
          </a:p>
          <a:p>
            <a:r>
              <a:rPr lang="tr-TR" sz="3800" b="1" dirty="0" smtClean="0"/>
              <a:t>S</a:t>
            </a:r>
            <a:r>
              <a:rPr lang="tr-TR" sz="3800" dirty="0" smtClean="0"/>
              <a:t>evilen yürektir onlar daima</a:t>
            </a:r>
            <a:br>
              <a:rPr lang="tr-TR" sz="3800" dirty="0" smtClean="0"/>
            </a:br>
            <a:r>
              <a:rPr lang="tr-TR" sz="3800" b="1" dirty="0" smtClean="0"/>
              <a:t>E</a:t>
            </a:r>
            <a:r>
              <a:rPr lang="tr-TR" sz="3800" dirty="0" smtClean="0"/>
              <a:t>l uzatmada yarışır kahramanca</a:t>
            </a:r>
            <a:br>
              <a:rPr lang="tr-TR" sz="3800" dirty="0" smtClean="0"/>
            </a:br>
            <a:r>
              <a:rPr lang="tr-TR" sz="3800" b="1" dirty="0" smtClean="0"/>
              <a:t>V</a:t>
            </a:r>
            <a:r>
              <a:rPr lang="tr-TR" sz="3800" dirty="0" smtClean="0"/>
              <a:t>erir tüm benliğini dosta ve düşmana</a:t>
            </a:r>
            <a:br>
              <a:rPr lang="tr-TR" sz="3800" dirty="0" smtClean="0"/>
            </a:br>
            <a:r>
              <a:rPr lang="tr-TR" sz="3800" b="1" dirty="0" smtClean="0"/>
              <a:t>E</a:t>
            </a:r>
            <a:r>
              <a:rPr lang="tr-TR" sz="3800" dirty="0" smtClean="0"/>
              <a:t>n eskimez </a:t>
            </a:r>
            <a:r>
              <a:rPr lang="tr-TR" sz="3800" dirty="0" err="1" smtClean="0"/>
              <a:t>meşgalettir</a:t>
            </a:r>
            <a:r>
              <a:rPr lang="tr-TR" sz="3800" dirty="0" smtClean="0"/>
              <a:t> onlarda…</a:t>
            </a:r>
            <a:br>
              <a:rPr lang="tr-TR" sz="3800" dirty="0" smtClean="0"/>
            </a:br>
            <a:r>
              <a:rPr lang="tr-TR" sz="3800" b="1" dirty="0" err="1" smtClean="0"/>
              <a:t>R</a:t>
            </a:r>
            <a:r>
              <a:rPr lang="tr-TR" sz="3800" dirty="0" err="1" smtClean="0"/>
              <a:t>enga</a:t>
            </a:r>
            <a:r>
              <a:rPr lang="tr-TR" sz="3800" dirty="0" smtClean="0"/>
              <a:t> renk gelecek bizleri bekler</a:t>
            </a:r>
            <a:br>
              <a:rPr lang="tr-TR" sz="3800" dirty="0" smtClean="0"/>
            </a:br>
            <a:r>
              <a:rPr lang="tr-TR" sz="3800" b="1" dirty="0" smtClean="0"/>
              <a:t>L</a:t>
            </a:r>
            <a:r>
              <a:rPr lang="tr-TR" sz="3800" dirty="0" smtClean="0"/>
              <a:t>aleler açan </a:t>
            </a:r>
            <a:r>
              <a:rPr lang="tr-TR" sz="3800" dirty="0" err="1" smtClean="0"/>
              <a:t>türkiyede</a:t>
            </a:r>
            <a:r>
              <a:rPr lang="tr-TR" sz="3800" dirty="0" smtClean="0"/>
              <a:t> rengarenk misali</a:t>
            </a:r>
            <a:br>
              <a:rPr lang="tr-TR" sz="3800" dirty="0" smtClean="0"/>
            </a:br>
            <a:r>
              <a:rPr lang="tr-TR" sz="3800" b="1" dirty="0" smtClean="0"/>
              <a:t>i</a:t>
            </a:r>
            <a:r>
              <a:rPr lang="tr-TR" sz="3800" dirty="0" smtClean="0"/>
              <a:t>yilik ve merhamet kalpli sevgili</a:t>
            </a:r>
            <a:br>
              <a:rPr lang="tr-TR" sz="3800" dirty="0" smtClean="0"/>
            </a:br>
            <a:r>
              <a:rPr lang="tr-TR" sz="3800" b="1" dirty="0" smtClean="0"/>
              <a:t>K</a:t>
            </a:r>
            <a:r>
              <a:rPr lang="tr-TR" sz="3800" dirty="0" smtClean="0"/>
              <a:t>ahraman dır onlar ezelden beri…</a:t>
            </a:r>
          </a:p>
          <a:p>
            <a:r>
              <a:rPr lang="tr-TR" sz="3800" b="1" i="1" dirty="0" err="1" smtClean="0"/>
              <a:t>Abdulkadir</a:t>
            </a:r>
            <a:r>
              <a:rPr lang="tr-TR" sz="3800" b="1" i="1" dirty="0" smtClean="0"/>
              <a:t> </a:t>
            </a:r>
            <a:r>
              <a:rPr lang="tr-TR" sz="3800" b="1" i="1" dirty="0" err="1" smtClean="0"/>
              <a:t>Akınkan</a:t>
            </a:r>
            <a:r>
              <a:rPr lang="tr-TR" sz="3800" i="1" dirty="0" smtClean="0"/>
              <a:t/>
            </a:r>
            <a:br>
              <a:rPr lang="tr-TR" sz="3800" i="1" dirty="0" smtClean="0"/>
            </a:br>
            <a:endParaRPr lang="tr-TR" sz="3800" dirty="0" smtClean="0"/>
          </a:p>
          <a:p>
            <a:r>
              <a:rPr lang="tr-TR" dirty="0" smtClean="0"/>
              <a:t/>
            </a:r>
            <a:br>
              <a:rPr lang="tr-TR" dirty="0" smtClean="0"/>
            </a:br>
            <a:r>
              <a:rPr lang="tr-TR" dirty="0" smtClean="0"/>
              <a:t/>
            </a:r>
            <a:br>
              <a:rPr lang="tr-TR" dirty="0" smtClean="0"/>
            </a:b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457200"/>
            <a:ext cx="8686800" cy="1400164"/>
          </a:xfrm>
        </p:spPr>
        <p:txBody>
          <a:bodyPr>
            <a:normAutofit/>
          </a:bodyPr>
          <a:lstStyle/>
          <a:p>
            <a:r>
              <a:rPr lang="tr-TR" b="1" dirty="0" err="1" smtClean="0">
                <a:solidFill>
                  <a:schemeClr val="accent1"/>
                </a:solidFill>
                <a:latin typeface="Hand writing Mutlu" pitchFamily="2" charset="0"/>
                <a:cs typeface="Times New Roman" pitchFamily="18" charset="0"/>
              </a:rPr>
              <a:t>YardImIn</a:t>
            </a:r>
            <a:r>
              <a:rPr lang="tr-TR" b="1" dirty="0" smtClean="0">
                <a:solidFill>
                  <a:schemeClr val="accent1"/>
                </a:solidFill>
                <a:latin typeface="Hand writing Mutlu" pitchFamily="2" charset="0"/>
                <a:cs typeface="Times New Roman" pitchFamily="18" charset="0"/>
              </a:rPr>
              <a:t> İnsanların ve </a:t>
            </a:r>
            <a:r>
              <a:rPr lang="tr-TR" b="1" dirty="0" err="1" smtClean="0">
                <a:solidFill>
                  <a:schemeClr val="accent1"/>
                </a:solidFill>
                <a:latin typeface="Hand writing Mutlu" pitchFamily="2" charset="0"/>
                <a:cs typeface="Times New Roman" pitchFamily="18" charset="0"/>
              </a:rPr>
              <a:t>ToplumlarIn</a:t>
            </a:r>
            <a:r>
              <a:rPr lang="tr-TR" b="1" dirty="0" smtClean="0">
                <a:solidFill>
                  <a:schemeClr val="accent1"/>
                </a:solidFill>
                <a:latin typeface="Hand writing Mutlu" pitchFamily="2" charset="0"/>
                <a:cs typeface="Times New Roman" pitchFamily="18" charset="0"/>
              </a:rPr>
              <a:t> </a:t>
            </a:r>
            <a:r>
              <a:rPr lang="tr-TR" b="1" dirty="0" err="1" smtClean="0">
                <a:solidFill>
                  <a:schemeClr val="accent1"/>
                </a:solidFill>
                <a:latin typeface="Hand writing Mutlu" pitchFamily="2" charset="0"/>
                <a:cs typeface="Times New Roman" pitchFamily="18" charset="0"/>
              </a:rPr>
              <a:t>YaşamlarIndaki</a:t>
            </a:r>
            <a:r>
              <a:rPr lang="tr-TR" b="1" dirty="0" smtClean="0">
                <a:solidFill>
                  <a:schemeClr val="accent1"/>
                </a:solidFill>
                <a:latin typeface="Hand writing Mutlu" pitchFamily="2" charset="0"/>
                <a:cs typeface="Times New Roman" pitchFamily="18" charset="0"/>
              </a:rPr>
              <a:t> </a:t>
            </a:r>
            <a:r>
              <a:rPr lang="tr-TR" b="1" dirty="0" err="1" smtClean="0">
                <a:solidFill>
                  <a:schemeClr val="accent1"/>
                </a:solidFill>
                <a:latin typeface="Hand writing Mutlu" pitchFamily="2" charset="0"/>
                <a:cs typeface="Times New Roman" pitchFamily="18" charset="0"/>
              </a:rPr>
              <a:t>yaptIğIdeğİşİklİkler</a:t>
            </a:r>
            <a:endParaRPr lang="tr-TR" dirty="0"/>
          </a:p>
        </p:txBody>
      </p:sp>
      <p:sp>
        <p:nvSpPr>
          <p:cNvPr id="3" name="2 İçerik Yer Tutucusu"/>
          <p:cNvSpPr>
            <a:spLocks noGrp="1"/>
          </p:cNvSpPr>
          <p:nvPr>
            <p:ph idx="1"/>
          </p:nvPr>
        </p:nvSpPr>
        <p:spPr>
          <a:xfrm>
            <a:off x="457200" y="1928803"/>
            <a:ext cx="8686800" cy="4929198"/>
          </a:xfrm>
        </p:spPr>
        <p:txBody>
          <a:bodyPr>
            <a:normAutofit/>
          </a:bodyPr>
          <a:lstStyle/>
          <a:p>
            <a:pPr algn="ctr">
              <a:buFont typeface="Wingdings 2" pitchFamily="18" charset="2"/>
              <a:buNone/>
            </a:pPr>
            <a:endParaRPr lang="tr-TR" dirty="0" smtClean="0">
              <a:latin typeface="Hand writing Mutlu" pitchFamily="2" charset="0"/>
            </a:endParaRPr>
          </a:p>
          <a:p>
            <a:pPr algn="just"/>
            <a:r>
              <a:rPr lang="tr-TR" dirty="0" smtClean="0">
                <a:latin typeface="Hand writing Mutlu" pitchFamily="2" charset="0"/>
                <a:cs typeface="Times New Roman" pitchFamily="18" charset="0"/>
              </a:rPr>
              <a:t>Yardımla yoksullar korunmuş olur. Onlara yapılan maddi yardımlar, onların hırsızlık gibi kötü yollara sürüklenmesini engeller.</a:t>
            </a:r>
          </a:p>
          <a:p>
            <a:pPr algn="just"/>
            <a:endParaRPr lang="tr-TR" dirty="0" smtClean="0">
              <a:latin typeface="Hand writing Mutlu" pitchFamily="2" charset="0"/>
              <a:cs typeface="Times New Roman" pitchFamily="18" charset="0"/>
            </a:endParaRPr>
          </a:p>
          <a:p>
            <a:pPr algn="just"/>
            <a:r>
              <a:rPr lang="tr-TR" dirty="0" smtClean="0">
                <a:latin typeface="Hand writing Mutlu" pitchFamily="2" charset="0"/>
                <a:cs typeface="Times New Roman" pitchFamily="18" charset="0"/>
              </a:rPr>
              <a:t>Yardım yapanla yapılan arasında sevgi ve ülfet doğar. Yardımla topluma kazandırılan insanlar kin, </a:t>
            </a:r>
            <a:r>
              <a:rPr lang="tr-TR" dirty="0" err="1" smtClean="0">
                <a:latin typeface="Hand writing Mutlu" pitchFamily="2" charset="0"/>
                <a:cs typeface="Times New Roman" pitchFamily="18" charset="0"/>
              </a:rPr>
              <a:t>hased</a:t>
            </a:r>
            <a:r>
              <a:rPr lang="tr-TR" dirty="0" smtClean="0">
                <a:latin typeface="Hand writing Mutlu" pitchFamily="2" charset="0"/>
                <a:cs typeface="Times New Roman" pitchFamily="18" charset="0"/>
              </a:rPr>
              <a:t>, düşmanlık gibi kötü huylardan kurtulur, kimsenin malında gözü olmaz.</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YORUMSUZ</a:t>
            </a:r>
            <a:endParaRPr lang="tr-TR" dirty="0"/>
          </a:p>
        </p:txBody>
      </p:sp>
      <p:pic>
        <p:nvPicPr>
          <p:cNvPr id="4" name="Picture 4" descr="321195_279965665371257_212433265457831_912617_1531601046_n"/>
          <p:cNvPicPr>
            <a:picLocks noGrp="1" noChangeAspect="1" noChangeArrowheads="1"/>
          </p:cNvPicPr>
          <p:nvPr>
            <p:ph idx="1"/>
          </p:nvPr>
        </p:nvPicPr>
        <p:blipFill>
          <a:blip r:embed="rId2"/>
          <a:srcRect/>
          <a:stretch>
            <a:fillRect/>
          </a:stretch>
        </p:blipFill>
        <p:spPr bwMode="auto">
          <a:xfrm>
            <a:off x="0" y="1000108"/>
            <a:ext cx="9143999" cy="585789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0"/>
            <a:ext cx="8686800" cy="1571612"/>
          </a:xfrm>
        </p:spPr>
        <p:txBody>
          <a:bodyPr>
            <a:normAutofit fontScale="90000"/>
          </a:bodyPr>
          <a:lstStyle/>
          <a:p>
            <a:r>
              <a:rPr lang="tr-TR" b="1" dirty="0" smtClean="0">
                <a:solidFill>
                  <a:schemeClr val="hlink"/>
                </a:solidFill>
              </a:rPr>
              <a:t/>
            </a:r>
            <a:br>
              <a:rPr lang="tr-TR" b="1" dirty="0" smtClean="0">
                <a:solidFill>
                  <a:schemeClr val="hlink"/>
                </a:solidFill>
              </a:rPr>
            </a:br>
            <a:r>
              <a:rPr lang="tr-TR" b="1" dirty="0" smtClean="0">
                <a:solidFill>
                  <a:schemeClr val="hlink"/>
                </a:solidFill>
              </a:rPr>
              <a:t/>
            </a:r>
            <a:br>
              <a:rPr lang="tr-TR" b="1" dirty="0" smtClean="0">
                <a:solidFill>
                  <a:schemeClr val="hlink"/>
                </a:solidFill>
              </a:rPr>
            </a:br>
            <a:r>
              <a:rPr lang="tr-TR" b="1" dirty="0" smtClean="0">
                <a:solidFill>
                  <a:schemeClr val="hlink"/>
                </a:solidFill>
              </a:rPr>
              <a:t>Öyle bir ağlasam,</a:t>
            </a:r>
            <a:br>
              <a:rPr lang="tr-TR" b="1" dirty="0" smtClean="0">
                <a:solidFill>
                  <a:schemeClr val="hlink"/>
                </a:solidFill>
              </a:rPr>
            </a:br>
            <a:r>
              <a:rPr lang="tr-TR" b="1" dirty="0" smtClean="0">
                <a:solidFill>
                  <a:schemeClr val="hlink"/>
                </a:solidFill>
              </a:rPr>
              <a:t>öyle bir ağlasam ki çocuklar</a:t>
            </a:r>
            <a:br>
              <a:rPr lang="tr-TR" b="1" dirty="0" smtClean="0">
                <a:solidFill>
                  <a:schemeClr val="hlink"/>
                </a:solidFill>
              </a:rPr>
            </a:br>
            <a:r>
              <a:rPr lang="tr-TR" b="1" dirty="0" smtClean="0">
                <a:solidFill>
                  <a:schemeClr val="hlink"/>
                </a:solidFill>
              </a:rPr>
              <a:t>Size hiç gözyaşı kalmasa.Aziz Nesin</a:t>
            </a:r>
            <a:br>
              <a:rPr lang="tr-TR" b="1" dirty="0" smtClean="0">
                <a:solidFill>
                  <a:schemeClr val="hlink"/>
                </a:solidFill>
              </a:rPr>
            </a:br>
            <a:r>
              <a:rPr lang="tr-TR" b="1" dirty="0" smtClean="0"/>
              <a:t>.”</a:t>
            </a:r>
            <a:br>
              <a:rPr lang="tr-TR" b="1" dirty="0" smtClean="0"/>
            </a:br>
            <a:endParaRPr lang="tr-TR" dirty="0"/>
          </a:p>
        </p:txBody>
      </p:sp>
      <p:sp>
        <p:nvSpPr>
          <p:cNvPr id="3" name="2 İçerik Yer Tutucusu"/>
          <p:cNvSpPr>
            <a:spLocks noGrp="1"/>
          </p:cNvSpPr>
          <p:nvPr>
            <p:ph idx="1"/>
          </p:nvPr>
        </p:nvSpPr>
        <p:spPr/>
        <p:txBody>
          <a:bodyPr/>
          <a:lstStyle/>
          <a:p>
            <a:endParaRPr lang="tr-TR"/>
          </a:p>
        </p:txBody>
      </p:sp>
      <p:pic>
        <p:nvPicPr>
          <p:cNvPr id="4" name="Picture 5" descr="320008_279924362042054_212433265457831_912157_526468139_n"/>
          <p:cNvPicPr>
            <a:picLocks noChangeAspect="1" noChangeArrowheads="1"/>
          </p:cNvPicPr>
          <p:nvPr/>
        </p:nvPicPr>
        <p:blipFill>
          <a:blip r:embed="rId2"/>
          <a:srcRect/>
          <a:stretch>
            <a:fillRect/>
          </a:stretch>
        </p:blipFill>
        <p:spPr bwMode="auto">
          <a:xfrm>
            <a:off x="285720" y="1773238"/>
            <a:ext cx="8102630" cy="508476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 s u s\Belgelerim\Resimlerim\36733_121286927913890_111818128860770_108406_944212_s.jpg"/>
          <p:cNvPicPr>
            <a:picLocks noGrp="1" noChangeAspect="1" noChangeArrowheads="1"/>
          </p:cNvPicPr>
          <p:nvPr>
            <p:ph idx="1"/>
          </p:nvPr>
        </p:nvPicPr>
        <p:blipFill>
          <a:blip r:embed="rId2"/>
          <a:srcRect/>
          <a:stretch>
            <a:fillRect/>
          </a:stretch>
        </p:blipFill>
        <p:spPr bwMode="auto">
          <a:xfrm>
            <a:off x="3500430" y="1000108"/>
            <a:ext cx="5643570" cy="5357850"/>
          </a:xfrm>
          <a:prstGeom prst="rect">
            <a:avLst/>
          </a:prstGeom>
          <a:noFill/>
        </p:spPr>
      </p:pic>
      <p:sp>
        <p:nvSpPr>
          <p:cNvPr id="5" name="4 Dikdörtgen"/>
          <p:cNvSpPr/>
          <p:nvPr/>
        </p:nvSpPr>
        <p:spPr>
          <a:xfrm>
            <a:off x="142844" y="0"/>
            <a:ext cx="2928958" cy="5521512"/>
          </a:xfrm>
          <a:prstGeom prst="rect">
            <a:avLst/>
          </a:prstGeom>
        </p:spPr>
        <p:txBody>
          <a:bodyPr wrap="square">
            <a:spAutoFit/>
          </a:bodyPr>
          <a:lstStyle/>
          <a:p>
            <a:pPr>
              <a:lnSpc>
                <a:spcPct val="90000"/>
              </a:lnSpc>
              <a:defRPr/>
            </a:pPr>
            <a:r>
              <a:rPr lang="tr-TR" sz="2800" dirty="0">
                <a:solidFill>
                  <a:schemeClr val="hlink"/>
                </a:solidFill>
              </a:rPr>
              <a:t>İnsanları mutlu edecek tek yol, onları birbirlerine yaklaştırarak, onlara birbirlerini sevdirerek, karşılıklı maddî ve manevî gereksinimlerini temine yarayan hareket ve enerjidir .Mustafa Kemal ATATÜRK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04800" y="0"/>
            <a:ext cx="8686800" cy="1295400"/>
          </a:xfrm>
        </p:spPr>
        <p:txBody>
          <a:bodyPr>
            <a:normAutofit fontScale="90000"/>
          </a:bodyPr>
          <a:lstStyle/>
          <a:p>
            <a:pPr>
              <a:defRPr/>
            </a:pPr>
            <a:r>
              <a:rPr lang="tr-TR" b="1" dirty="0" smtClean="0">
                <a:solidFill>
                  <a:schemeClr val="hlink"/>
                </a:solidFill>
              </a:rPr>
              <a:t/>
            </a:r>
            <a:br>
              <a:rPr lang="tr-TR" b="1" dirty="0" smtClean="0">
                <a:solidFill>
                  <a:schemeClr val="hlink"/>
                </a:solidFill>
              </a:rPr>
            </a:br>
            <a:r>
              <a:rPr lang="tr-TR" b="1" dirty="0" smtClean="0">
                <a:solidFill>
                  <a:schemeClr val="hlink"/>
                </a:solidFill>
              </a:rPr>
              <a:t/>
            </a:r>
            <a:br>
              <a:rPr lang="tr-TR" b="1" dirty="0" smtClean="0">
                <a:solidFill>
                  <a:schemeClr val="hlink"/>
                </a:solidFill>
              </a:rPr>
            </a:br>
            <a:r>
              <a:rPr lang="tr-TR" b="1" dirty="0" err="1" smtClean="0">
                <a:solidFill>
                  <a:schemeClr val="hlink"/>
                </a:solidFill>
              </a:rPr>
              <a:t>Elİnİ</a:t>
            </a:r>
            <a:r>
              <a:rPr lang="tr-TR" b="1" dirty="0" smtClean="0">
                <a:solidFill>
                  <a:schemeClr val="hlink"/>
                </a:solidFill>
              </a:rPr>
              <a:t> </a:t>
            </a:r>
            <a:r>
              <a:rPr lang="tr-TR" b="1" dirty="0" err="1" smtClean="0">
                <a:solidFill>
                  <a:schemeClr val="hlink"/>
                </a:solidFill>
              </a:rPr>
              <a:t>uzattIğInda</a:t>
            </a:r>
            <a:r>
              <a:rPr lang="tr-TR" b="1" dirty="0" smtClean="0">
                <a:solidFill>
                  <a:schemeClr val="hlink"/>
                </a:solidFill>
              </a:rPr>
              <a:t> </a:t>
            </a:r>
            <a:r>
              <a:rPr lang="tr-TR" b="1" dirty="0" err="1" smtClean="0">
                <a:solidFill>
                  <a:schemeClr val="hlink"/>
                </a:solidFill>
              </a:rPr>
              <a:t>kurtardığIn</a:t>
            </a:r>
            <a:r>
              <a:rPr lang="tr-TR" b="1" dirty="0" smtClean="0">
                <a:solidFill>
                  <a:schemeClr val="hlink"/>
                </a:solidFill>
              </a:rPr>
              <a:t> ya </a:t>
            </a:r>
            <a:r>
              <a:rPr lang="tr-TR" b="1" dirty="0" err="1" smtClean="0">
                <a:solidFill>
                  <a:schemeClr val="hlink"/>
                </a:solidFill>
              </a:rPr>
              <a:t>sImsIcak</a:t>
            </a:r>
            <a:r>
              <a:rPr lang="tr-TR" b="1" dirty="0" smtClean="0">
                <a:solidFill>
                  <a:schemeClr val="hlink"/>
                </a:solidFill>
              </a:rPr>
              <a:t> </a:t>
            </a:r>
            <a:r>
              <a:rPr lang="tr-TR" b="1" dirty="0" err="1" smtClean="0">
                <a:solidFill>
                  <a:schemeClr val="hlink"/>
                </a:solidFill>
              </a:rPr>
              <a:t>bİr</a:t>
            </a:r>
            <a:r>
              <a:rPr lang="tr-TR" b="1" dirty="0" smtClean="0">
                <a:solidFill>
                  <a:schemeClr val="hlink"/>
                </a:solidFill>
              </a:rPr>
              <a:t> yaşam ya da buz </a:t>
            </a:r>
            <a:r>
              <a:rPr lang="tr-TR" b="1" dirty="0" err="1" smtClean="0">
                <a:solidFill>
                  <a:schemeClr val="hlink"/>
                </a:solidFill>
              </a:rPr>
              <a:t>gİbİ</a:t>
            </a:r>
            <a:r>
              <a:rPr lang="tr-TR" b="1" dirty="0" smtClean="0">
                <a:solidFill>
                  <a:schemeClr val="hlink"/>
                </a:solidFill>
              </a:rPr>
              <a:t> bir ölümdür dokunduğun ...Yaşatmak ne büyük </a:t>
            </a:r>
            <a:r>
              <a:rPr lang="tr-TR" b="1" dirty="0" err="1" smtClean="0">
                <a:solidFill>
                  <a:schemeClr val="hlink"/>
                </a:solidFill>
              </a:rPr>
              <a:t>bİr</a:t>
            </a:r>
            <a:r>
              <a:rPr lang="tr-TR" b="1" dirty="0" smtClean="0">
                <a:solidFill>
                  <a:schemeClr val="hlink"/>
                </a:solidFill>
              </a:rPr>
              <a:t> </a:t>
            </a:r>
            <a:r>
              <a:rPr lang="tr-TR" b="1" dirty="0" err="1" smtClean="0">
                <a:solidFill>
                  <a:schemeClr val="hlink"/>
                </a:solidFill>
              </a:rPr>
              <a:t>zevktİr</a:t>
            </a:r>
            <a:r>
              <a:rPr lang="tr-TR" b="1" dirty="0" smtClean="0">
                <a:solidFill>
                  <a:schemeClr val="hlink"/>
                </a:solidFill>
              </a:rPr>
              <a:t> oysa...</a:t>
            </a:r>
            <a:r>
              <a:rPr lang="tr-TR" b="1" dirty="0" err="1" smtClean="0">
                <a:solidFill>
                  <a:schemeClr val="hlink"/>
                </a:solidFill>
              </a:rPr>
              <a:t>IsInIrsIn</a:t>
            </a:r>
            <a:r>
              <a:rPr lang="tr-TR" b="1" dirty="0" smtClean="0">
                <a:solidFill>
                  <a:schemeClr val="hlink"/>
                </a:solidFill>
              </a:rPr>
              <a:t>...</a:t>
            </a:r>
          </a:p>
        </p:txBody>
      </p:sp>
      <p:pic>
        <p:nvPicPr>
          <p:cNvPr id="29699" name="Picture 3"/>
          <p:cNvPicPr>
            <a:picLocks noGrp="1" noChangeAspect="1" noChangeArrowheads="1"/>
          </p:cNvPicPr>
          <p:nvPr>
            <p:ph type="body" idx="1"/>
          </p:nvPr>
        </p:nvPicPr>
        <p:blipFill>
          <a:blip r:embed="rId2"/>
          <a:srcRect/>
          <a:stretch>
            <a:fillRect/>
          </a:stretch>
        </p:blipFill>
        <p:spPr>
          <a:xfrm>
            <a:off x="357158" y="2844800"/>
            <a:ext cx="7858180" cy="4013200"/>
          </a:xfr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0"/>
            <a:ext cx="4267200" cy="4143380"/>
          </a:xfrm>
        </p:spPr>
        <p:txBody>
          <a:bodyPr>
            <a:normAutofit fontScale="90000"/>
          </a:bodyPr>
          <a:lstStyle/>
          <a:p>
            <a:r>
              <a:rPr lang="tr-TR" b="1" dirty="0" smtClean="0">
                <a:solidFill>
                  <a:schemeClr val="hlink"/>
                </a:solidFill>
              </a:rPr>
              <a:t/>
            </a:r>
            <a:br>
              <a:rPr lang="tr-TR" b="1" dirty="0" smtClean="0">
                <a:solidFill>
                  <a:schemeClr val="hlink"/>
                </a:solidFill>
              </a:rPr>
            </a:br>
            <a:r>
              <a:rPr lang="tr-TR" b="1" dirty="0" smtClean="0">
                <a:solidFill>
                  <a:schemeClr val="hlink"/>
                </a:solidFill>
              </a:rPr>
              <a:t>Ben isterim ki</a:t>
            </a:r>
            <a:br>
              <a:rPr lang="tr-TR" b="1" dirty="0" smtClean="0">
                <a:solidFill>
                  <a:schemeClr val="hlink"/>
                </a:solidFill>
              </a:rPr>
            </a:br>
            <a:r>
              <a:rPr lang="tr-TR" b="1" dirty="0" smtClean="0">
                <a:solidFill>
                  <a:schemeClr val="hlink"/>
                </a:solidFill>
              </a:rPr>
              <a:t>Bulutlar ağlasın</a:t>
            </a:r>
            <a:br>
              <a:rPr lang="tr-TR" b="1" dirty="0" smtClean="0">
                <a:solidFill>
                  <a:schemeClr val="hlink"/>
                </a:solidFill>
              </a:rPr>
            </a:br>
            <a:r>
              <a:rPr lang="tr-TR" b="1" dirty="0" smtClean="0">
                <a:solidFill>
                  <a:schemeClr val="hlink"/>
                </a:solidFill>
              </a:rPr>
              <a:t>Çocuklar ağlamasın.</a:t>
            </a:r>
            <a:br>
              <a:rPr lang="tr-TR" b="1" dirty="0" smtClean="0">
                <a:solidFill>
                  <a:schemeClr val="hlink"/>
                </a:solidFill>
              </a:rPr>
            </a:br>
            <a:r>
              <a:rPr lang="tr-TR" b="1" dirty="0" smtClean="0">
                <a:solidFill>
                  <a:schemeClr val="hlink"/>
                </a:solidFill>
              </a:rPr>
              <a:t>Hiçbiri öksüzlük</a:t>
            </a:r>
            <a:br>
              <a:rPr lang="tr-TR" b="1" dirty="0" smtClean="0">
                <a:solidFill>
                  <a:schemeClr val="hlink"/>
                </a:solidFill>
              </a:rPr>
            </a:br>
            <a:r>
              <a:rPr lang="tr-TR" b="1" dirty="0" smtClean="0">
                <a:solidFill>
                  <a:schemeClr val="hlink"/>
                </a:solidFill>
              </a:rPr>
              <a:t>... Yetimlik duymasın.</a:t>
            </a:r>
            <a:r>
              <a:rPr lang="tr-TR" sz="1800" b="1" dirty="0" smtClean="0">
                <a:solidFill>
                  <a:schemeClr val="hlink"/>
                </a:solidFill>
              </a:rPr>
              <a:t>Resul Rıza</a:t>
            </a:r>
            <a:br>
              <a:rPr lang="tr-TR" sz="1800" b="1" dirty="0" smtClean="0">
                <a:solidFill>
                  <a:schemeClr val="hlink"/>
                </a:solidFill>
              </a:rPr>
            </a:br>
            <a:endParaRPr lang="tr-TR" dirty="0"/>
          </a:p>
        </p:txBody>
      </p:sp>
      <p:sp>
        <p:nvSpPr>
          <p:cNvPr id="3" name="2 İçerik Yer Tutucusu"/>
          <p:cNvSpPr>
            <a:spLocks noGrp="1"/>
          </p:cNvSpPr>
          <p:nvPr>
            <p:ph idx="1"/>
          </p:nvPr>
        </p:nvSpPr>
        <p:spPr>
          <a:xfrm>
            <a:off x="4929190" y="3571876"/>
            <a:ext cx="4062410" cy="2508249"/>
          </a:xfrm>
        </p:spPr>
        <p:txBody>
          <a:bodyPr/>
          <a:lstStyle/>
          <a:p>
            <a:endParaRPr lang="tr-TR" dirty="0"/>
          </a:p>
        </p:txBody>
      </p:sp>
      <p:pic>
        <p:nvPicPr>
          <p:cNvPr id="4" name="Picture 4"/>
          <p:cNvPicPr>
            <a:picLocks noChangeAspect="1" noChangeArrowheads="1"/>
          </p:cNvPicPr>
          <p:nvPr/>
        </p:nvPicPr>
        <p:blipFill>
          <a:blip r:embed="rId2"/>
          <a:srcRect/>
          <a:stretch>
            <a:fillRect/>
          </a:stretch>
        </p:blipFill>
        <p:spPr bwMode="auto">
          <a:xfrm>
            <a:off x="4929190" y="1142984"/>
            <a:ext cx="3757617" cy="4899044"/>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İNSANLIĞIN YARDIMLAŞMASI</a:t>
            </a:r>
            <a:endParaRPr lang="tr-TR" dirty="0"/>
          </a:p>
        </p:txBody>
      </p:sp>
      <p:pic>
        <p:nvPicPr>
          <p:cNvPr id="4" name="3 İçerik Yer Tutucusu" descr="van_da_siddetli_deprem_40.jpg"/>
          <p:cNvPicPr>
            <a:picLocks noGrp="1" noChangeAspect="1"/>
          </p:cNvPicPr>
          <p:nvPr>
            <p:ph idx="1"/>
          </p:nvPr>
        </p:nvPicPr>
        <p:blipFill>
          <a:blip r:embed="rId2" cstate="print"/>
          <a:stretch>
            <a:fillRect/>
          </a:stretch>
        </p:blipFill>
        <p:spPr>
          <a:xfrm>
            <a:off x="214282" y="1285861"/>
            <a:ext cx="8643998" cy="528641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457200"/>
            <a:ext cx="8686800" cy="1614478"/>
          </a:xfrm>
        </p:spPr>
        <p:txBody>
          <a:bodyPr>
            <a:normAutofit fontScale="90000"/>
          </a:bodyPr>
          <a:lstStyle/>
          <a:p>
            <a:r>
              <a:rPr lang="tr-TR" dirty="0" err="1" smtClean="0"/>
              <a:t>YardImlar</a:t>
            </a:r>
            <a:r>
              <a:rPr lang="tr-TR" dirty="0" smtClean="0"/>
              <a:t> </a:t>
            </a:r>
            <a:r>
              <a:rPr lang="tr-TR" dirty="0" err="1" smtClean="0"/>
              <a:t>tIpkI</a:t>
            </a:r>
            <a:r>
              <a:rPr lang="tr-TR" dirty="0" smtClean="0"/>
              <a:t> çiçek </a:t>
            </a:r>
            <a:r>
              <a:rPr lang="tr-TR" dirty="0" err="1" smtClean="0"/>
              <a:t>gİbİdİr</a:t>
            </a:r>
            <a:r>
              <a:rPr lang="tr-TR" dirty="0" smtClean="0"/>
              <a:t>, ne kadar taze İse </a:t>
            </a:r>
            <a:r>
              <a:rPr lang="tr-TR" dirty="0" err="1" smtClean="0"/>
              <a:t>insanlarI</a:t>
            </a:r>
            <a:r>
              <a:rPr lang="tr-TR" dirty="0" smtClean="0"/>
              <a:t> o kadar memnun eder</a:t>
            </a:r>
            <a:endParaRPr lang="tr-TR" dirty="0"/>
          </a:p>
        </p:txBody>
      </p:sp>
      <p:pic>
        <p:nvPicPr>
          <p:cNvPr id="4" name="3 İçerik Yer Tutucusu" descr="VAN.jpg"/>
          <p:cNvPicPr>
            <a:picLocks noGrp="1" noChangeAspect="1"/>
          </p:cNvPicPr>
          <p:nvPr>
            <p:ph idx="1"/>
          </p:nvPr>
        </p:nvPicPr>
        <p:blipFill>
          <a:blip r:embed="rId2" cstate="print"/>
          <a:stretch>
            <a:fillRect/>
          </a:stretch>
        </p:blipFill>
        <p:spPr>
          <a:xfrm>
            <a:off x="428596" y="1785926"/>
            <a:ext cx="7858180" cy="471490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YARDIM ETMENİN YAŞI YOKTUR</a:t>
            </a:r>
            <a:endParaRPr lang="tr-TR" dirty="0"/>
          </a:p>
        </p:txBody>
      </p:sp>
      <p:pic>
        <p:nvPicPr>
          <p:cNvPr id="1026" name="Picture 2" descr="C:\Documents and Settings\A s u s\Desktop\değeryardım\894b953366831f7.jpg"/>
          <p:cNvPicPr>
            <a:picLocks noGrp="1" noChangeAspect="1" noChangeArrowheads="1"/>
          </p:cNvPicPr>
          <p:nvPr>
            <p:ph idx="1"/>
          </p:nvPr>
        </p:nvPicPr>
        <p:blipFill>
          <a:blip r:embed="rId2"/>
          <a:srcRect/>
          <a:stretch>
            <a:fillRect/>
          </a:stretch>
        </p:blipFill>
        <p:spPr bwMode="auto">
          <a:xfrm>
            <a:off x="214282" y="1071546"/>
            <a:ext cx="8501122" cy="578645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C:\Documents and Settings\A s u s\Desktop\değeryardım\yardimlasma-216x300.jpg"/>
          <p:cNvPicPr>
            <a:picLocks noGrp="1" noChangeAspect="1" noChangeArrowheads="1"/>
          </p:cNvPicPr>
          <p:nvPr>
            <p:ph idx="1"/>
          </p:nvPr>
        </p:nvPicPr>
        <p:blipFill>
          <a:blip r:embed="rId2"/>
          <a:srcRect/>
          <a:stretch>
            <a:fillRect/>
          </a:stretch>
        </p:blipFill>
        <p:spPr bwMode="auto">
          <a:xfrm>
            <a:off x="428596" y="500042"/>
            <a:ext cx="8715404" cy="635795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HAYAT YARDIMLAŞMADIR</a:t>
            </a:r>
            <a:endParaRPr lang="tr-TR" dirty="0"/>
          </a:p>
        </p:txBody>
      </p:sp>
      <p:pic>
        <p:nvPicPr>
          <p:cNvPr id="3074" name="Picture 2" descr="C:\Documents and Settings\A s u s\Desktop\değeryardım\771772-yardimlasma-boyama-1.jpg"/>
          <p:cNvPicPr>
            <a:picLocks noGrp="1" noChangeAspect="1" noChangeArrowheads="1"/>
          </p:cNvPicPr>
          <p:nvPr>
            <p:ph idx="1"/>
          </p:nvPr>
        </p:nvPicPr>
        <p:blipFill>
          <a:blip r:embed="rId2"/>
          <a:srcRect/>
          <a:stretch>
            <a:fillRect/>
          </a:stretch>
        </p:blipFill>
        <p:spPr bwMode="auto">
          <a:xfrm>
            <a:off x="571472" y="1142984"/>
            <a:ext cx="8072494" cy="55007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İçerik Yer Tutucusu"/>
          <p:cNvSpPr>
            <a:spLocks noGrp="1"/>
          </p:cNvSpPr>
          <p:nvPr>
            <p:ph idx="1"/>
          </p:nvPr>
        </p:nvSpPr>
        <p:spPr>
          <a:xfrm>
            <a:off x="323850" y="4941888"/>
            <a:ext cx="8569325" cy="1295400"/>
          </a:xfrm>
        </p:spPr>
        <p:txBody>
          <a:bodyPr>
            <a:normAutofit fontScale="32500" lnSpcReduction="20000"/>
          </a:bodyPr>
          <a:lstStyle/>
          <a:p>
            <a:pPr algn="ctr" eaLnBrk="1" hangingPunct="1">
              <a:buFont typeface="Wingdings 2" pitchFamily="18" charset="2"/>
              <a:buNone/>
            </a:pPr>
            <a:r>
              <a:rPr lang="tr-TR" dirty="0" smtClean="0"/>
              <a:t>	</a:t>
            </a:r>
            <a:r>
              <a:rPr lang="tr-TR" sz="12000" dirty="0" smtClean="0">
                <a:solidFill>
                  <a:srgbClr val="FF0000"/>
                </a:solidFill>
                <a:latin typeface="Hand writing Mutlu" pitchFamily="2" charset="0"/>
                <a:cs typeface="Times New Roman" pitchFamily="18" charset="0"/>
              </a:rPr>
              <a:t>Yardımlaşma, tüm insanlığın ortak değeridir. </a:t>
            </a:r>
          </a:p>
          <a:p>
            <a:pPr algn="just" eaLnBrk="1" hangingPunct="1">
              <a:buFont typeface="Wingdings 2" pitchFamily="18" charset="2"/>
              <a:buNone/>
            </a:pPr>
            <a:endParaRPr lang="tr-TR" sz="4000" dirty="0" smtClean="0">
              <a:latin typeface="Times New Roman" pitchFamily="18" charset="0"/>
              <a:cs typeface="Times New Roman" pitchFamily="18" charset="0"/>
            </a:endParaRPr>
          </a:p>
          <a:p>
            <a:pPr algn="just" eaLnBrk="1" hangingPunct="1">
              <a:buFont typeface="Wingdings 2" pitchFamily="18" charset="2"/>
              <a:buNone/>
            </a:pPr>
            <a:endParaRPr lang="tr-TR" dirty="0" smtClean="0">
              <a:latin typeface="Times New Roman" pitchFamily="18" charset="0"/>
              <a:cs typeface="Times New Roman" pitchFamily="18" charset="0"/>
            </a:endParaRPr>
          </a:p>
          <a:p>
            <a:pPr algn="just" eaLnBrk="1" hangingPunct="1">
              <a:buFont typeface="Wingdings 2" pitchFamily="18" charset="2"/>
              <a:buNone/>
            </a:pPr>
            <a:r>
              <a:rPr lang="tr-TR" dirty="0" smtClean="0"/>
              <a:t/>
            </a:r>
            <a:br>
              <a:rPr lang="tr-TR" dirty="0" smtClean="0"/>
            </a:br>
            <a:endParaRPr lang="tr-TR" b="1" dirty="0" smtClean="0">
              <a:latin typeface="Times New Roman" pitchFamily="18" charset="0"/>
              <a:cs typeface="Times New Roman" pitchFamily="18" charset="0"/>
            </a:endParaRPr>
          </a:p>
        </p:txBody>
      </p:sp>
      <p:sp>
        <p:nvSpPr>
          <p:cNvPr id="5" name="4 Slayt Numarası Yer Tutucusu"/>
          <p:cNvSpPr>
            <a:spLocks noGrp="1"/>
          </p:cNvSpPr>
          <p:nvPr>
            <p:ph type="sldNum" sz="quarter" idx="12"/>
          </p:nvPr>
        </p:nvSpPr>
        <p:spPr/>
        <p:txBody>
          <a:bodyPr/>
          <a:lstStyle/>
          <a:p>
            <a:pPr>
              <a:defRPr/>
            </a:pPr>
            <a:fld id="{2289717C-69BA-4BB8-99BC-1B6C7C843D23}" type="slidenum">
              <a:rPr lang="tr-TR" smtClean="0"/>
              <a:pPr>
                <a:defRPr/>
              </a:pPr>
              <a:t>4</a:t>
            </a:fld>
            <a:endParaRPr lang="tr-TR"/>
          </a:p>
        </p:txBody>
      </p:sp>
      <p:pic>
        <p:nvPicPr>
          <p:cNvPr id="27652" name="Picture 2" descr="C:\Users\acer\Desktop\4.jpg"/>
          <p:cNvPicPr>
            <a:picLocks noChangeAspect="1" noChangeArrowheads="1"/>
          </p:cNvPicPr>
          <p:nvPr/>
        </p:nvPicPr>
        <p:blipFill>
          <a:blip r:embed="rId2" cstate="print"/>
          <a:srcRect/>
          <a:stretch>
            <a:fillRect/>
          </a:stretch>
        </p:blipFill>
        <p:spPr bwMode="auto">
          <a:xfrm>
            <a:off x="1692275" y="692150"/>
            <a:ext cx="5975350" cy="3978275"/>
          </a:xfrm>
          <a:prstGeom prst="rect">
            <a:avLst/>
          </a:prstGeom>
          <a:noFill/>
          <a:ln w="9525">
            <a:noFill/>
            <a:miter lim="800000"/>
            <a:headEnd/>
            <a:tailEnd/>
          </a:ln>
        </p:spPr>
      </p:pic>
    </p:spTree>
  </p:cSld>
  <p:clrMapOvr>
    <a:masterClrMapping/>
  </p:clrMapOvr>
  <p:transition advTm="6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457200"/>
            <a:ext cx="8686800" cy="1328726"/>
          </a:xfrm>
        </p:spPr>
        <p:txBody>
          <a:bodyPr/>
          <a:lstStyle/>
          <a:p>
            <a:r>
              <a:rPr lang="tr-TR" dirty="0" smtClean="0"/>
              <a:t>ZAMAN AYIRDIĞINIZ İÇİN TEŞEKKÜRLER</a:t>
            </a:r>
            <a:endParaRPr lang="tr-TR" dirty="0"/>
          </a:p>
        </p:txBody>
      </p:sp>
      <p:pic>
        <p:nvPicPr>
          <p:cNvPr id="16386" name="Picture 2" descr="C:\Documents and Settings\A s u s\Desktop\değeryardım\dayanisma-slogan-1.jpg"/>
          <p:cNvPicPr>
            <a:picLocks noGrp="1" noChangeAspect="1" noChangeArrowheads="1"/>
          </p:cNvPicPr>
          <p:nvPr>
            <p:ph idx="1"/>
          </p:nvPr>
        </p:nvPicPr>
        <p:blipFill>
          <a:blip r:embed="rId2"/>
          <a:srcRect/>
          <a:stretch>
            <a:fillRect/>
          </a:stretch>
        </p:blipFill>
        <p:spPr bwMode="auto">
          <a:xfrm>
            <a:off x="2267744" y="1916832"/>
            <a:ext cx="4286248" cy="458869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YARDIMLAŞMA VE  İŞ BİRLİĞİ</a:t>
            </a:r>
            <a:endParaRPr lang="tr-TR" dirty="0"/>
          </a:p>
        </p:txBody>
      </p:sp>
      <p:pic>
        <p:nvPicPr>
          <p:cNvPr id="2050" name="Picture 2" descr="C:\Documents and Settings\A s u s\Desktop\değeryardım\dayanisma-slogan-3.jpg"/>
          <p:cNvPicPr>
            <a:picLocks noGrp="1" noChangeAspect="1" noChangeArrowheads="1"/>
          </p:cNvPicPr>
          <p:nvPr>
            <p:ph idx="1"/>
          </p:nvPr>
        </p:nvPicPr>
        <p:blipFill>
          <a:blip r:embed="rId2"/>
          <a:srcRect/>
          <a:stretch>
            <a:fillRect/>
          </a:stretch>
        </p:blipFill>
        <p:spPr bwMode="auto">
          <a:xfrm>
            <a:off x="428596" y="1285860"/>
            <a:ext cx="8286808" cy="521497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EN MAKBUL YARDIM KARŞILIK BEKLEMEDEN YAPILANDIR</a:t>
            </a:r>
            <a:endParaRPr lang="tr-TR" dirty="0"/>
          </a:p>
        </p:txBody>
      </p:sp>
      <p:pic>
        <p:nvPicPr>
          <p:cNvPr id="3074" name="Picture 2" descr="C:\Documents and Settings\A s u s\Desktop\değeryardım\imagesCAQB0U2X.jpg"/>
          <p:cNvPicPr>
            <a:picLocks noGrp="1" noChangeAspect="1" noChangeArrowheads="1"/>
          </p:cNvPicPr>
          <p:nvPr>
            <p:ph idx="1"/>
          </p:nvPr>
        </p:nvPicPr>
        <p:blipFill>
          <a:blip r:embed="rId2"/>
          <a:srcRect/>
          <a:stretch>
            <a:fillRect/>
          </a:stretch>
        </p:blipFill>
        <p:spPr bwMode="auto">
          <a:xfrm>
            <a:off x="857224" y="1357298"/>
            <a:ext cx="7358114" cy="550070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YardIm</a:t>
            </a:r>
            <a:r>
              <a:rPr lang="tr-TR" dirty="0" smtClean="0"/>
              <a:t> Allah </a:t>
            </a:r>
            <a:r>
              <a:rPr lang="tr-TR" dirty="0" err="1" smtClean="0"/>
              <a:t>rIzasI</a:t>
            </a:r>
            <a:r>
              <a:rPr lang="tr-TR" dirty="0" smtClean="0"/>
              <a:t> </a:t>
            </a:r>
            <a:r>
              <a:rPr lang="tr-TR" dirty="0" err="1" smtClean="0"/>
              <a:t>İçİn</a:t>
            </a:r>
            <a:r>
              <a:rPr lang="tr-TR" dirty="0" smtClean="0"/>
              <a:t> </a:t>
            </a:r>
            <a:r>
              <a:rPr lang="tr-TR" dirty="0" err="1" smtClean="0"/>
              <a:t>yapIlIr</a:t>
            </a:r>
            <a:r>
              <a:rPr lang="tr-TR" dirty="0" smtClean="0"/>
              <a:t>. </a:t>
            </a:r>
            <a:endParaRPr lang="tr-TR" dirty="0"/>
          </a:p>
        </p:txBody>
      </p:sp>
      <p:pic>
        <p:nvPicPr>
          <p:cNvPr id="4" name="Picture 2" descr="C:\Users\acer\Desktop\8.jpg"/>
          <p:cNvPicPr>
            <a:picLocks noGrp="1" noChangeAspect="1" noChangeArrowheads="1"/>
          </p:cNvPicPr>
          <p:nvPr>
            <p:ph idx="1"/>
          </p:nvPr>
        </p:nvPicPr>
        <p:blipFill>
          <a:blip r:embed="rId2" cstate="print"/>
          <a:srcRect/>
          <a:stretch>
            <a:fillRect/>
          </a:stretch>
        </p:blipFill>
        <p:spPr bwMode="auto">
          <a:xfrm>
            <a:off x="285720" y="1571612"/>
            <a:ext cx="4338661" cy="4714908"/>
          </a:xfrm>
          <a:prstGeom prst="rect">
            <a:avLst/>
          </a:prstGeom>
          <a:noFill/>
          <a:ln w="9525">
            <a:noFill/>
            <a:miter lim="800000"/>
            <a:headEnd/>
            <a:tailEnd/>
          </a:ln>
        </p:spPr>
      </p:pic>
      <p:sp>
        <p:nvSpPr>
          <p:cNvPr id="5" name="4 Dikdörtgen"/>
          <p:cNvSpPr/>
          <p:nvPr/>
        </p:nvSpPr>
        <p:spPr>
          <a:xfrm>
            <a:off x="4564926" y="1500174"/>
            <a:ext cx="3364660" cy="2554545"/>
          </a:xfrm>
          <a:prstGeom prst="rect">
            <a:avLst/>
          </a:prstGeom>
        </p:spPr>
        <p:txBody>
          <a:bodyPr wrap="square">
            <a:spAutoFit/>
          </a:bodyPr>
          <a:lstStyle/>
          <a:p>
            <a:pPr algn="ctr"/>
            <a:r>
              <a:rPr lang="tr-TR" sz="4000" dirty="0" smtClean="0">
                <a:solidFill>
                  <a:srgbClr val="0070C0"/>
                </a:solidFill>
                <a:latin typeface="Hand writing Mutlu" pitchFamily="2" charset="0"/>
                <a:cs typeface="Times New Roman" pitchFamily="18" charset="0"/>
              </a:rPr>
              <a:t>Yardımlaşma, bir kap yemeği paylaşmaktır.</a:t>
            </a:r>
            <a:endParaRPr lang="tr-TR" sz="4000" dirty="0" smtClean="0">
              <a:solidFill>
                <a:srgbClr val="0070C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descr="C:\Documents and Settings\A s u s\Desktop\değeryardım\dayanisma-slogan-4.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0"/>
            <a:ext cx="8686800" cy="1571612"/>
          </a:xfrm>
        </p:spPr>
        <p:txBody>
          <a:bodyPr>
            <a:normAutofit/>
          </a:bodyPr>
          <a:lstStyle/>
          <a:p>
            <a:r>
              <a:rPr lang="tr-TR" b="1" dirty="0" err="1" smtClean="0">
                <a:solidFill>
                  <a:schemeClr val="accent1"/>
                </a:solidFill>
                <a:latin typeface="Hand writing Mutlu" pitchFamily="2" charset="0"/>
                <a:cs typeface="Times New Roman" pitchFamily="18" charset="0"/>
              </a:rPr>
              <a:t>YardImIn</a:t>
            </a:r>
            <a:r>
              <a:rPr lang="tr-TR" b="1" dirty="0" smtClean="0">
                <a:solidFill>
                  <a:schemeClr val="accent1"/>
                </a:solidFill>
                <a:latin typeface="Hand writing Mutlu" pitchFamily="2" charset="0"/>
                <a:cs typeface="Times New Roman" pitchFamily="18" charset="0"/>
              </a:rPr>
              <a:t> </a:t>
            </a:r>
            <a:r>
              <a:rPr lang="tr-TR" b="1" dirty="0" err="1" smtClean="0">
                <a:solidFill>
                  <a:schemeClr val="accent1"/>
                </a:solidFill>
                <a:latin typeface="Hand writing Mutlu" pitchFamily="2" charset="0"/>
                <a:cs typeface="Times New Roman" pitchFamily="18" charset="0"/>
              </a:rPr>
              <a:t>İnsanlarIn</a:t>
            </a:r>
            <a:r>
              <a:rPr lang="tr-TR" b="1" dirty="0" smtClean="0">
                <a:solidFill>
                  <a:schemeClr val="accent1"/>
                </a:solidFill>
                <a:latin typeface="Hand writing Mutlu" pitchFamily="2" charset="0"/>
                <a:cs typeface="Times New Roman" pitchFamily="18" charset="0"/>
              </a:rPr>
              <a:t> ve Toplumların </a:t>
            </a:r>
            <a:r>
              <a:rPr lang="tr-TR" b="1" dirty="0" err="1" smtClean="0">
                <a:solidFill>
                  <a:schemeClr val="accent1"/>
                </a:solidFill>
                <a:latin typeface="Hand writing Mutlu" pitchFamily="2" charset="0"/>
                <a:cs typeface="Times New Roman" pitchFamily="18" charset="0"/>
              </a:rPr>
              <a:t>YaşamlarIndaki</a:t>
            </a:r>
            <a:r>
              <a:rPr lang="tr-TR" b="1" dirty="0" smtClean="0">
                <a:solidFill>
                  <a:schemeClr val="accent1"/>
                </a:solidFill>
                <a:latin typeface="Hand writing Mutlu" pitchFamily="2" charset="0"/>
                <a:cs typeface="Times New Roman" pitchFamily="18" charset="0"/>
              </a:rPr>
              <a:t> </a:t>
            </a:r>
            <a:r>
              <a:rPr lang="tr-TR" b="1" dirty="0" err="1" smtClean="0">
                <a:solidFill>
                  <a:schemeClr val="accent1"/>
                </a:solidFill>
                <a:latin typeface="Hand writing Mutlu" pitchFamily="2" charset="0"/>
                <a:cs typeface="Times New Roman" pitchFamily="18" charset="0"/>
              </a:rPr>
              <a:t>yaptIğI</a:t>
            </a:r>
            <a:r>
              <a:rPr lang="tr-TR" b="1" dirty="0" smtClean="0">
                <a:solidFill>
                  <a:schemeClr val="accent1"/>
                </a:solidFill>
                <a:latin typeface="Hand writing Mutlu" pitchFamily="2" charset="0"/>
                <a:cs typeface="Times New Roman" pitchFamily="18" charset="0"/>
              </a:rPr>
              <a:t> </a:t>
            </a:r>
            <a:r>
              <a:rPr lang="tr-TR" b="1" dirty="0" err="1" smtClean="0">
                <a:solidFill>
                  <a:schemeClr val="accent1"/>
                </a:solidFill>
                <a:latin typeface="Hand writing Mutlu" pitchFamily="2" charset="0"/>
                <a:cs typeface="Times New Roman" pitchFamily="18" charset="0"/>
              </a:rPr>
              <a:t>değİşİklikler</a:t>
            </a:r>
            <a:r>
              <a:rPr lang="tr-TR" b="1" dirty="0" smtClean="0">
                <a:solidFill>
                  <a:schemeClr val="accent1"/>
                </a:solidFill>
                <a:latin typeface="Hand writing Mutlu" pitchFamily="2" charset="0"/>
              </a:rPr>
              <a:t>.</a:t>
            </a:r>
          </a:p>
        </p:txBody>
      </p:sp>
      <p:pic>
        <p:nvPicPr>
          <p:cNvPr id="5123" name="Picture 3" descr="C:\Documents and Settings\A s u s\Desktop\değeryardım\yardimlasma.jpg"/>
          <p:cNvPicPr>
            <a:picLocks noGrp="1" noChangeAspect="1" noChangeArrowheads="1"/>
          </p:cNvPicPr>
          <p:nvPr>
            <p:ph idx="1"/>
          </p:nvPr>
        </p:nvPicPr>
        <p:blipFill>
          <a:blip r:embed="rId2"/>
          <a:srcRect/>
          <a:stretch>
            <a:fillRect/>
          </a:stretch>
        </p:blipFill>
        <p:spPr bwMode="auto">
          <a:xfrm>
            <a:off x="0" y="1500174"/>
            <a:ext cx="9144000" cy="535782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129</TotalTime>
  <Words>412</Words>
  <Application>Microsoft Office PowerPoint</Application>
  <PresentationFormat>Ekran Gösterisi (4:3)</PresentationFormat>
  <Paragraphs>55</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Gezinti</vt:lpstr>
      <vt:lpstr>          YARDIMLAŞMA VE İŞBİRLİĞİ</vt:lpstr>
      <vt:lpstr>yardImlaşmanIn önemi nedir? </vt:lpstr>
      <vt:lpstr>YardImIn İnsanların ve ToplumlarIn YaşamlarIndaki yaptIğIdeğİşİklİkler</vt:lpstr>
      <vt:lpstr>PowerPoint Sunusu</vt:lpstr>
      <vt:lpstr>YARDIMLAŞMA VE  İŞ BİRLİĞİ</vt:lpstr>
      <vt:lpstr>EN MAKBUL YARDIM KARŞILIK BEKLEMEDEN YAPILANDIR</vt:lpstr>
      <vt:lpstr>YardIm Allah rIzasI İçİn yapIlIr. </vt:lpstr>
      <vt:lpstr>PowerPoint Sunusu</vt:lpstr>
      <vt:lpstr>YardImIn İnsanlarIn ve Toplumların YaşamlarIndaki yaptIğI değİşİklikler.</vt:lpstr>
      <vt:lpstr>PowerPoint Sunusu</vt:lpstr>
      <vt:lpstr>PowerPoint Sunusu</vt:lpstr>
      <vt:lpstr>PowerPoint Sunusu</vt:lpstr>
      <vt:lpstr>YardImlaşma, zorda olanlarI hatIrlamaktIr.</vt:lpstr>
      <vt:lpstr>  YardImlaşmanIın yaygın olduğu toplumlarda dostluk duygularIgüçlü olur. Fakİrlİk ve bununla gelen dİlencİlİk ortadan kalkar. </vt:lpstr>
      <vt:lpstr>PowerPoint Sunusu</vt:lpstr>
      <vt:lpstr>PowerPoint Sunusu</vt:lpstr>
      <vt:lpstr>İhtİyaç halİnde yardIm etmek, İnsan doğasInIn özellİğİdİr.</vt:lpstr>
      <vt:lpstr>YARDIM ETMEK SADECE İNSANA ÖZGÜ DEĞİLDİR</vt:lpstr>
      <vt:lpstr>  ANNESİZ YAVRU KEDİLERİ, KÖPEK EMZİRİYOR   </vt:lpstr>
      <vt:lpstr>YardImlaşma, güç bİrlİğİ yapmaktIr.</vt:lpstr>
      <vt:lpstr>DÜŞERSEM ELİMİ TUT,BİR GÜN BEN DE SENİN ELİNİ TUTARIM. </vt:lpstr>
      <vt:lpstr>BİRLİKTEN KUVVET DOĞAR</vt:lpstr>
      <vt:lpstr>İŞ BİRLİĞİNE EN ANLAMLI ÖRNEK</vt:lpstr>
      <vt:lpstr>BENCİLLİĞİN BİTTİĞİ YERDE YARDIMLAŞMA BAŞLAR</vt:lpstr>
      <vt:lpstr>PowerPoint Sunusu</vt:lpstr>
      <vt:lpstr> Bir el versen, bir dokunsan bir de kocaman yürekli İNSAN olsan...! Ne iyi olurdu ey vicdan..!  </vt:lpstr>
      <vt:lpstr>PowerPoint Sunusu</vt:lpstr>
      <vt:lpstr>PowerPoint Sunusu</vt:lpstr>
      <vt:lpstr>PowerPoint Sunusu</vt:lpstr>
      <vt:lpstr>YORUMSUZ</vt:lpstr>
      <vt:lpstr>  Öyle bir ağlasam, öyle bir ağlasam ki çocuklar Size hiç gözyaşı kalmasa.Aziz Nesin .” </vt:lpstr>
      <vt:lpstr>PowerPoint Sunusu</vt:lpstr>
      <vt:lpstr>  Elİnİ uzattIğInda kurtardığIn ya sImsIcak bİr yaşam ya da buz gİbİ bir ölümdür dokunduğun ...Yaşatmak ne büyük bİr zevktİr oysa...IsInIrsIn...</vt:lpstr>
      <vt:lpstr> Ben isterim ki Bulutlar ağlasın Çocuklar ağlamasın. Hiçbiri öksüzlük ... Yetimlik duymasın.Resul Rıza </vt:lpstr>
      <vt:lpstr>İNSANLIĞIN YARDIMLAŞMASI</vt:lpstr>
      <vt:lpstr>YardImlar tIpkI çiçek gİbİdİr, ne kadar taze İse insanlarI o kadar memnun eder</vt:lpstr>
      <vt:lpstr>YARDIM ETMENİN YAŞI YOKTUR</vt:lpstr>
      <vt:lpstr>PowerPoint Sunusu</vt:lpstr>
      <vt:lpstr>HAYAT YARDIMLAŞMADIR</vt:lpstr>
      <vt:lpstr>ZAMAN AYIRDIĞINIZ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ÇAMYUVA SİLKAR İLKOKULU KEMER ANTALYA EMİNE TÜZÜN 4/A Sınıf Öğretmeni</dc:title>
  <dc:creator>KEMER</dc:creator>
  <cp:lastModifiedBy>GOKCE</cp:lastModifiedBy>
  <cp:revision>17</cp:revision>
  <dcterms:created xsi:type="dcterms:W3CDTF">2014-01-14T15:28:32Z</dcterms:created>
  <dcterms:modified xsi:type="dcterms:W3CDTF">2021-03-23T12:41:47Z</dcterms:modified>
</cp:coreProperties>
</file>